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3"/>
  </p:notesMasterIdLst>
  <p:sldIdLst>
    <p:sldId id="256" r:id="rId6"/>
    <p:sldId id="257" r:id="rId7"/>
    <p:sldId id="259" r:id="rId8"/>
    <p:sldId id="261" r:id="rId9"/>
    <p:sldId id="284" r:id="rId10"/>
    <p:sldId id="262" r:id="rId11"/>
    <p:sldId id="278" r:id="rId12"/>
    <p:sldId id="258" r:id="rId13"/>
    <p:sldId id="279" r:id="rId14"/>
    <p:sldId id="271" r:id="rId15"/>
    <p:sldId id="280" r:id="rId16"/>
    <p:sldId id="264" r:id="rId17"/>
    <p:sldId id="263" r:id="rId18"/>
    <p:sldId id="281" r:id="rId19"/>
    <p:sldId id="266" r:id="rId20"/>
    <p:sldId id="282" r:id="rId21"/>
    <p:sldId id="277" r:id="rId22"/>
    <p:sldId id="274" r:id="rId23"/>
    <p:sldId id="275" r:id="rId24"/>
    <p:sldId id="283" r:id="rId25"/>
    <p:sldId id="267" r:id="rId26"/>
    <p:sldId id="269" r:id="rId27"/>
    <p:sldId id="270" r:id="rId28"/>
    <p:sldId id="268" r:id="rId29"/>
    <p:sldId id="272" r:id="rId30"/>
    <p:sldId id="273" r:id="rId31"/>
    <p:sldId id="2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1D3"/>
    <a:srgbClr val="FFAE47"/>
    <a:srgbClr val="093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FF6FD-5A6E-4A19-8DBF-A2150F31A7FD}" v="19" dt="2025-01-07T22:35:00.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9" autoAdjust="0"/>
  </p:normalViewPr>
  <p:slideViewPr>
    <p:cSldViewPr snapToGrid="0">
      <p:cViewPr varScale="1">
        <p:scale>
          <a:sx n="97" d="100"/>
          <a:sy n="97"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2.png"/><Relationship Id="rId7" Type="http://schemas.openxmlformats.org/officeDocument/2006/relationships/image" Target="../media/image23.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33.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11" Type="http://schemas.openxmlformats.org/officeDocument/2006/relationships/image" Target="../media/image32.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35.svg"/><Relationship Id="rId9"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2.png"/><Relationship Id="rId7" Type="http://schemas.openxmlformats.org/officeDocument/2006/relationships/image" Target="../media/image23.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33.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11" Type="http://schemas.openxmlformats.org/officeDocument/2006/relationships/image" Target="../media/image32.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35.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754CB-DD0C-4AB8-8EC3-13CE931E8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66D99E-CF95-450C-9445-77C682694A9B}">
      <dgm:prSet/>
      <dgm:spPr/>
      <dgm:t>
        <a:bodyPr/>
        <a:lstStyle/>
        <a:p>
          <a:pPr rtl="0"/>
          <a:r>
            <a:rPr lang="en-US" dirty="0">
              <a:latin typeface="Aptos Display" panose="020B0004020202020204" pitchFamily="34" charset="0"/>
            </a:rPr>
            <a:t>Speaker Introduction</a:t>
          </a:r>
        </a:p>
      </dgm:t>
    </dgm:pt>
    <dgm:pt modelId="{ABB9FDBF-2898-4C62-8CDE-BC7E17D0BA23}" type="parTrans" cxnId="{6F0A8C47-3423-40A3-9AD1-3CB9F3B09F22}">
      <dgm:prSet/>
      <dgm:spPr/>
      <dgm:t>
        <a:bodyPr/>
        <a:lstStyle/>
        <a:p>
          <a:endParaRPr lang="en-US"/>
        </a:p>
      </dgm:t>
    </dgm:pt>
    <dgm:pt modelId="{A48AF9CF-6501-4155-8FA5-E0FCD7C5FEB7}" type="sibTrans" cxnId="{6F0A8C47-3423-40A3-9AD1-3CB9F3B09F22}">
      <dgm:prSet/>
      <dgm:spPr/>
      <dgm:t>
        <a:bodyPr/>
        <a:lstStyle/>
        <a:p>
          <a:endParaRPr lang="en-US"/>
        </a:p>
      </dgm:t>
    </dgm:pt>
    <dgm:pt modelId="{0F027B10-B1DB-415D-9529-51F94CDC1F28}">
      <dgm:prSet/>
      <dgm:spPr/>
      <dgm:t>
        <a:bodyPr/>
        <a:lstStyle/>
        <a:p>
          <a:pPr rtl="0"/>
          <a:r>
            <a:rPr lang="en-US" dirty="0">
              <a:latin typeface="Aptos Display" panose="020B0004020202020204" pitchFamily="34" charset="0"/>
            </a:rPr>
            <a:t>Understanding MS</a:t>
          </a:r>
        </a:p>
      </dgm:t>
    </dgm:pt>
    <dgm:pt modelId="{E312D1AB-20B1-43E5-A0C5-675E62602EF2}" type="parTrans" cxnId="{CA302145-802B-4CCE-83DD-341628AA2775}">
      <dgm:prSet/>
      <dgm:spPr/>
      <dgm:t>
        <a:bodyPr/>
        <a:lstStyle/>
        <a:p>
          <a:endParaRPr lang="en-US"/>
        </a:p>
      </dgm:t>
    </dgm:pt>
    <dgm:pt modelId="{A6E7A739-313D-4CD7-B0A7-FD0D213DAB7F}" type="sibTrans" cxnId="{CA302145-802B-4CCE-83DD-341628AA2775}">
      <dgm:prSet/>
      <dgm:spPr/>
      <dgm:t>
        <a:bodyPr/>
        <a:lstStyle/>
        <a:p>
          <a:endParaRPr lang="en-US"/>
        </a:p>
      </dgm:t>
    </dgm:pt>
    <dgm:pt modelId="{D2899BB2-E768-49F6-887E-9DF4DE8C836E}">
      <dgm:prSet/>
      <dgm:spPr/>
      <dgm:t>
        <a:bodyPr/>
        <a:lstStyle/>
        <a:p>
          <a:pPr rtl="0"/>
          <a:r>
            <a:rPr lang="en-US" dirty="0">
              <a:latin typeface="Aptos Display" panose="020B0004020202020204" pitchFamily="34" charset="0"/>
            </a:rPr>
            <a:t>Evolution of MS Diagnosis: 50 Years of Progress in MS Care</a:t>
          </a:r>
        </a:p>
      </dgm:t>
    </dgm:pt>
    <dgm:pt modelId="{763DB48F-2F2B-4D19-9016-0E5001BD73D4}" type="parTrans" cxnId="{C61E182F-4129-4C47-B698-D5D121D773EF}">
      <dgm:prSet/>
      <dgm:spPr/>
      <dgm:t>
        <a:bodyPr/>
        <a:lstStyle/>
        <a:p>
          <a:endParaRPr lang="en-US"/>
        </a:p>
      </dgm:t>
    </dgm:pt>
    <dgm:pt modelId="{889B128C-0AEB-40AE-A2B2-AF3360AE17DA}" type="sibTrans" cxnId="{C61E182F-4129-4C47-B698-D5D121D773EF}">
      <dgm:prSet/>
      <dgm:spPr/>
      <dgm:t>
        <a:bodyPr/>
        <a:lstStyle/>
        <a:p>
          <a:endParaRPr lang="en-US"/>
        </a:p>
      </dgm:t>
    </dgm:pt>
    <dgm:pt modelId="{832900E7-1F71-478B-9A4A-0254218D67A4}">
      <dgm:prSet/>
      <dgm:spPr/>
      <dgm:t>
        <a:bodyPr/>
        <a:lstStyle/>
        <a:p>
          <a:pPr rtl="0"/>
          <a:r>
            <a:rPr lang="en-US" dirty="0">
              <a:latin typeface="Aptos Display" panose="020B0004020202020204" pitchFamily="34" charset="0"/>
            </a:rPr>
            <a:t>Philosophy of Treatment</a:t>
          </a:r>
        </a:p>
      </dgm:t>
    </dgm:pt>
    <dgm:pt modelId="{7AB05180-63CE-4444-B632-8B7E0366447D}" type="parTrans" cxnId="{225194D4-2B16-4A20-B310-3004614DF340}">
      <dgm:prSet/>
      <dgm:spPr/>
      <dgm:t>
        <a:bodyPr/>
        <a:lstStyle/>
        <a:p>
          <a:endParaRPr lang="en-US"/>
        </a:p>
      </dgm:t>
    </dgm:pt>
    <dgm:pt modelId="{848F0BB6-4239-4DAA-AF7C-5143433811B4}" type="sibTrans" cxnId="{225194D4-2B16-4A20-B310-3004614DF340}">
      <dgm:prSet/>
      <dgm:spPr/>
      <dgm:t>
        <a:bodyPr/>
        <a:lstStyle/>
        <a:p>
          <a:endParaRPr lang="en-US"/>
        </a:p>
      </dgm:t>
    </dgm:pt>
    <dgm:pt modelId="{49852D22-915E-4B3A-971A-72E342BA276D}">
      <dgm:prSet/>
      <dgm:spPr/>
      <dgm:t>
        <a:bodyPr/>
        <a:lstStyle/>
        <a:p>
          <a:r>
            <a:rPr lang="en-US" dirty="0"/>
            <a:t> </a:t>
          </a:r>
          <a:r>
            <a:rPr lang="en-US" dirty="0">
              <a:latin typeface="Aptos Display" panose="020B0004020202020204" pitchFamily="34" charset="0"/>
            </a:rPr>
            <a:t>The Future of MS Treatment</a:t>
          </a:r>
        </a:p>
      </dgm:t>
    </dgm:pt>
    <dgm:pt modelId="{93279986-E16E-47BB-A5FE-82DABA3EE137}" type="parTrans" cxnId="{0A2D9658-8D9F-44A0-B9ED-AECE07F63C0F}">
      <dgm:prSet/>
      <dgm:spPr/>
      <dgm:t>
        <a:bodyPr/>
        <a:lstStyle/>
        <a:p>
          <a:endParaRPr lang="en-US"/>
        </a:p>
      </dgm:t>
    </dgm:pt>
    <dgm:pt modelId="{A88D3A74-EA8F-4F05-8655-8FA6423AE5DF}" type="sibTrans" cxnId="{0A2D9658-8D9F-44A0-B9ED-AECE07F63C0F}">
      <dgm:prSet/>
      <dgm:spPr/>
      <dgm:t>
        <a:bodyPr/>
        <a:lstStyle/>
        <a:p>
          <a:endParaRPr lang="en-US"/>
        </a:p>
      </dgm:t>
    </dgm:pt>
    <dgm:pt modelId="{6B313241-AF82-4081-BD28-401BD4CE429F}" type="pres">
      <dgm:prSet presAssocID="{7D5754CB-DD0C-4AB8-8EC3-13CE931E8E95}" presName="linear" presStyleCnt="0">
        <dgm:presLayoutVars>
          <dgm:animLvl val="lvl"/>
          <dgm:resizeHandles val="exact"/>
        </dgm:presLayoutVars>
      </dgm:prSet>
      <dgm:spPr/>
    </dgm:pt>
    <dgm:pt modelId="{EEB5562F-0060-49CC-9C96-E667539E7541}" type="pres">
      <dgm:prSet presAssocID="{7966D99E-CF95-450C-9445-77C682694A9B}" presName="parentText" presStyleLbl="node1" presStyleIdx="0" presStyleCnt="5">
        <dgm:presLayoutVars>
          <dgm:chMax val="0"/>
          <dgm:bulletEnabled val="1"/>
        </dgm:presLayoutVars>
      </dgm:prSet>
      <dgm:spPr/>
    </dgm:pt>
    <dgm:pt modelId="{AB2BA562-1C9C-4932-AAEF-C914928B9C4A}" type="pres">
      <dgm:prSet presAssocID="{A48AF9CF-6501-4155-8FA5-E0FCD7C5FEB7}" presName="spacer" presStyleCnt="0"/>
      <dgm:spPr/>
    </dgm:pt>
    <dgm:pt modelId="{C619CB66-4D0B-48B5-B246-F55712A6AC09}" type="pres">
      <dgm:prSet presAssocID="{0F027B10-B1DB-415D-9529-51F94CDC1F28}" presName="parentText" presStyleLbl="node1" presStyleIdx="1" presStyleCnt="5">
        <dgm:presLayoutVars>
          <dgm:chMax val="0"/>
          <dgm:bulletEnabled val="1"/>
        </dgm:presLayoutVars>
      </dgm:prSet>
      <dgm:spPr/>
    </dgm:pt>
    <dgm:pt modelId="{6D9D233E-5A1F-4D6B-A3B0-A36E720B6F73}" type="pres">
      <dgm:prSet presAssocID="{A6E7A739-313D-4CD7-B0A7-FD0D213DAB7F}" presName="spacer" presStyleCnt="0"/>
      <dgm:spPr/>
    </dgm:pt>
    <dgm:pt modelId="{41A47502-9247-4400-B73C-D41A9C1D1E4F}" type="pres">
      <dgm:prSet presAssocID="{D2899BB2-E768-49F6-887E-9DF4DE8C836E}" presName="parentText" presStyleLbl="node1" presStyleIdx="2" presStyleCnt="5">
        <dgm:presLayoutVars>
          <dgm:chMax val="0"/>
          <dgm:bulletEnabled val="1"/>
        </dgm:presLayoutVars>
      </dgm:prSet>
      <dgm:spPr/>
    </dgm:pt>
    <dgm:pt modelId="{33ECDEFC-83B0-43C1-813A-906D10FF7314}" type="pres">
      <dgm:prSet presAssocID="{889B128C-0AEB-40AE-A2B2-AF3360AE17DA}" presName="spacer" presStyleCnt="0"/>
      <dgm:spPr/>
    </dgm:pt>
    <dgm:pt modelId="{00578B7F-75A3-49FB-B68A-256F8EE31B95}" type="pres">
      <dgm:prSet presAssocID="{832900E7-1F71-478B-9A4A-0254218D67A4}" presName="parentText" presStyleLbl="node1" presStyleIdx="3" presStyleCnt="5">
        <dgm:presLayoutVars>
          <dgm:chMax val="0"/>
          <dgm:bulletEnabled val="1"/>
        </dgm:presLayoutVars>
      </dgm:prSet>
      <dgm:spPr/>
    </dgm:pt>
    <dgm:pt modelId="{9BC12861-A090-40AB-89F9-1D3F8F822FF1}" type="pres">
      <dgm:prSet presAssocID="{848F0BB6-4239-4DAA-AF7C-5143433811B4}" presName="spacer" presStyleCnt="0"/>
      <dgm:spPr/>
    </dgm:pt>
    <dgm:pt modelId="{329485D7-91D3-4626-B2DE-4F6A56B32D3F}" type="pres">
      <dgm:prSet presAssocID="{49852D22-915E-4B3A-971A-72E342BA276D}" presName="parentText" presStyleLbl="node1" presStyleIdx="4" presStyleCnt="5">
        <dgm:presLayoutVars>
          <dgm:chMax val="0"/>
          <dgm:bulletEnabled val="1"/>
        </dgm:presLayoutVars>
      </dgm:prSet>
      <dgm:spPr/>
    </dgm:pt>
  </dgm:ptLst>
  <dgm:cxnLst>
    <dgm:cxn modelId="{FEF9920B-E547-48D8-B536-7A52CB3C4D53}" type="presOf" srcId="{7D5754CB-DD0C-4AB8-8EC3-13CE931E8E95}" destId="{6B313241-AF82-4081-BD28-401BD4CE429F}" srcOrd="0" destOrd="0" presId="urn:microsoft.com/office/officeart/2005/8/layout/vList2"/>
    <dgm:cxn modelId="{C61E182F-4129-4C47-B698-D5D121D773EF}" srcId="{7D5754CB-DD0C-4AB8-8EC3-13CE931E8E95}" destId="{D2899BB2-E768-49F6-887E-9DF4DE8C836E}" srcOrd="2" destOrd="0" parTransId="{763DB48F-2F2B-4D19-9016-0E5001BD73D4}" sibTransId="{889B128C-0AEB-40AE-A2B2-AF3360AE17DA}"/>
    <dgm:cxn modelId="{04610D3B-D329-48A9-9EBB-37D1F26C8F42}" type="presOf" srcId="{7966D99E-CF95-450C-9445-77C682694A9B}" destId="{EEB5562F-0060-49CC-9C96-E667539E7541}" srcOrd="0" destOrd="0" presId="urn:microsoft.com/office/officeart/2005/8/layout/vList2"/>
    <dgm:cxn modelId="{CA302145-802B-4CCE-83DD-341628AA2775}" srcId="{7D5754CB-DD0C-4AB8-8EC3-13CE931E8E95}" destId="{0F027B10-B1DB-415D-9529-51F94CDC1F28}" srcOrd="1" destOrd="0" parTransId="{E312D1AB-20B1-43E5-A0C5-675E62602EF2}" sibTransId="{A6E7A739-313D-4CD7-B0A7-FD0D213DAB7F}"/>
    <dgm:cxn modelId="{6F0A8C47-3423-40A3-9AD1-3CB9F3B09F22}" srcId="{7D5754CB-DD0C-4AB8-8EC3-13CE931E8E95}" destId="{7966D99E-CF95-450C-9445-77C682694A9B}" srcOrd="0" destOrd="0" parTransId="{ABB9FDBF-2898-4C62-8CDE-BC7E17D0BA23}" sibTransId="{A48AF9CF-6501-4155-8FA5-E0FCD7C5FEB7}"/>
    <dgm:cxn modelId="{0A2D9658-8D9F-44A0-B9ED-AECE07F63C0F}" srcId="{7D5754CB-DD0C-4AB8-8EC3-13CE931E8E95}" destId="{49852D22-915E-4B3A-971A-72E342BA276D}" srcOrd="4" destOrd="0" parTransId="{93279986-E16E-47BB-A5FE-82DABA3EE137}" sibTransId="{A88D3A74-EA8F-4F05-8655-8FA6423AE5DF}"/>
    <dgm:cxn modelId="{010A4B9F-0D42-4745-8893-99B52911C22F}" type="presOf" srcId="{49852D22-915E-4B3A-971A-72E342BA276D}" destId="{329485D7-91D3-4626-B2DE-4F6A56B32D3F}" srcOrd="0" destOrd="0" presId="urn:microsoft.com/office/officeart/2005/8/layout/vList2"/>
    <dgm:cxn modelId="{921EC0C4-3ACC-42AB-B1E3-3DD8A5B8BB88}" type="presOf" srcId="{832900E7-1F71-478B-9A4A-0254218D67A4}" destId="{00578B7F-75A3-49FB-B68A-256F8EE31B95}" srcOrd="0" destOrd="0" presId="urn:microsoft.com/office/officeart/2005/8/layout/vList2"/>
    <dgm:cxn modelId="{03F31ECE-5AF4-4C2E-B5CB-2D13B2E3228E}" type="presOf" srcId="{0F027B10-B1DB-415D-9529-51F94CDC1F28}" destId="{C619CB66-4D0B-48B5-B246-F55712A6AC09}" srcOrd="0" destOrd="0" presId="urn:microsoft.com/office/officeart/2005/8/layout/vList2"/>
    <dgm:cxn modelId="{225194D4-2B16-4A20-B310-3004614DF340}" srcId="{7D5754CB-DD0C-4AB8-8EC3-13CE931E8E95}" destId="{832900E7-1F71-478B-9A4A-0254218D67A4}" srcOrd="3" destOrd="0" parTransId="{7AB05180-63CE-4444-B632-8B7E0366447D}" sibTransId="{848F0BB6-4239-4DAA-AF7C-5143433811B4}"/>
    <dgm:cxn modelId="{6A27B9DB-8440-4D63-AF2D-7A642FA1DA0A}" type="presOf" srcId="{D2899BB2-E768-49F6-887E-9DF4DE8C836E}" destId="{41A47502-9247-4400-B73C-D41A9C1D1E4F}" srcOrd="0" destOrd="0" presId="urn:microsoft.com/office/officeart/2005/8/layout/vList2"/>
    <dgm:cxn modelId="{7FC17F12-CA46-4F29-9844-6C4CE70C2546}" type="presParOf" srcId="{6B313241-AF82-4081-BD28-401BD4CE429F}" destId="{EEB5562F-0060-49CC-9C96-E667539E7541}" srcOrd="0" destOrd="0" presId="urn:microsoft.com/office/officeart/2005/8/layout/vList2"/>
    <dgm:cxn modelId="{0D647AB8-6D3C-4A83-AC52-A3D63EF5AC87}" type="presParOf" srcId="{6B313241-AF82-4081-BD28-401BD4CE429F}" destId="{AB2BA562-1C9C-4932-AAEF-C914928B9C4A}" srcOrd="1" destOrd="0" presId="urn:microsoft.com/office/officeart/2005/8/layout/vList2"/>
    <dgm:cxn modelId="{135A4DAE-1E58-4DDD-B329-77074E690B5C}" type="presParOf" srcId="{6B313241-AF82-4081-BD28-401BD4CE429F}" destId="{C619CB66-4D0B-48B5-B246-F55712A6AC09}" srcOrd="2" destOrd="0" presId="urn:microsoft.com/office/officeart/2005/8/layout/vList2"/>
    <dgm:cxn modelId="{7439FCC5-BABA-44C4-AEC4-101D23DAFC51}" type="presParOf" srcId="{6B313241-AF82-4081-BD28-401BD4CE429F}" destId="{6D9D233E-5A1F-4D6B-A3B0-A36E720B6F73}" srcOrd="3" destOrd="0" presId="urn:microsoft.com/office/officeart/2005/8/layout/vList2"/>
    <dgm:cxn modelId="{57436047-C3A8-4E19-AADD-E294719F3EF7}" type="presParOf" srcId="{6B313241-AF82-4081-BD28-401BD4CE429F}" destId="{41A47502-9247-4400-B73C-D41A9C1D1E4F}" srcOrd="4" destOrd="0" presId="urn:microsoft.com/office/officeart/2005/8/layout/vList2"/>
    <dgm:cxn modelId="{B864267A-F11F-446F-94A5-FD25EFF7987C}" type="presParOf" srcId="{6B313241-AF82-4081-BD28-401BD4CE429F}" destId="{33ECDEFC-83B0-43C1-813A-906D10FF7314}" srcOrd="5" destOrd="0" presId="urn:microsoft.com/office/officeart/2005/8/layout/vList2"/>
    <dgm:cxn modelId="{CAD66732-1524-4E79-97CE-FF7CBE8F7E37}" type="presParOf" srcId="{6B313241-AF82-4081-BD28-401BD4CE429F}" destId="{00578B7F-75A3-49FB-B68A-256F8EE31B95}" srcOrd="6" destOrd="0" presId="urn:microsoft.com/office/officeart/2005/8/layout/vList2"/>
    <dgm:cxn modelId="{7EFFB38D-9D69-40F5-B9AF-0BCE226E5FA9}" type="presParOf" srcId="{6B313241-AF82-4081-BD28-401BD4CE429F}" destId="{9BC12861-A090-40AB-89F9-1D3F8F822FF1}" srcOrd="7" destOrd="0" presId="urn:microsoft.com/office/officeart/2005/8/layout/vList2"/>
    <dgm:cxn modelId="{63E53110-6021-4632-9FDF-A6E1BD4F3854}" type="presParOf" srcId="{6B313241-AF82-4081-BD28-401BD4CE429F}" destId="{329485D7-91D3-4626-B2DE-4F6A56B32D3F}"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7FB67-F2FA-414C-9DE0-2AF8F9D9A7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4AB593-8650-4156-BE40-019E4521B4D8}">
      <dgm:prSet/>
      <dgm:spPr/>
      <dgm:t>
        <a:bodyPr/>
        <a:lstStyle/>
        <a:p>
          <a:r>
            <a:rPr lang="en-US" b="1" dirty="0">
              <a:latin typeface="Aptos Display" panose="020B0004020202020204" pitchFamily="34" charset="0"/>
            </a:rPr>
            <a:t>Therapeutic Milestones</a:t>
          </a:r>
          <a:endParaRPr lang="en-US" dirty="0">
            <a:latin typeface="Aptos Display" panose="020B0004020202020204" pitchFamily="34" charset="0"/>
          </a:endParaRPr>
        </a:p>
      </dgm:t>
    </dgm:pt>
    <dgm:pt modelId="{1DB9A7C3-304C-42A0-BF58-7F385637B296}" type="parTrans" cxnId="{7804A207-59FB-443E-BC6E-F736A40EF340}">
      <dgm:prSet/>
      <dgm:spPr/>
      <dgm:t>
        <a:bodyPr/>
        <a:lstStyle/>
        <a:p>
          <a:endParaRPr lang="en-US"/>
        </a:p>
      </dgm:t>
    </dgm:pt>
    <dgm:pt modelId="{C616163B-ABDE-40C1-B558-FF282B5FB4E3}" type="sibTrans" cxnId="{7804A207-59FB-443E-BC6E-F736A40EF340}">
      <dgm:prSet/>
      <dgm:spPr/>
      <dgm:t>
        <a:bodyPr/>
        <a:lstStyle/>
        <a:p>
          <a:endParaRPr lang="en-US"/>
        </a:p>
      </dgm:t>
    </dgm:pt>
    <dgm:pt modelId="{489267E2-A7BA-4B78-BDD5-304166430F26}">
      <dgm:prSet/>
      <dgm:spPr/>
      <dgm:t>
        <a:bodyPr/>
        <a:lstStyle/>
        <a:p>
          <a:r>
            <a:rPr lang="en-US" dirty="0">
              <a:latin typeface="Aptos Display" panose="020B0004020202020204" pitchFamily="34" charset="0"/>
            </a:rPr>
            <a:t>1993: Launch of the first disease-modifying therapy.</a:t>
          </a:r>
        </a:p>
      </dgm:t>
    </dgm:pt>
    <dgm:pt modelId="{D508136E-444A-41A7-8139-AF4237F6398D}" type="parTrans" cxnId="{F19B2DEE-89E3-4B8F-A1C4-1157A9E321A7}">
      <dgm:prSet/>
      <dgm:spPr/>
      <dgm:t>
        <a:bodyPr/>
        <a:lstStyle/>
        <a:p>
          <a:endParaRPr lang="en-US"/>
        </a:p>
      </dgm:t>
    </dgm:pt>
    <dgm:pt modelId="{884E04FC-2E41-43EE-8980-7A71F5BEE16E}" type="sibTrans" cxnId="{F19B2DEE-89E3-4B8F-A1C4-1157A9E321A7}">
      <dgm:prSet/>
      <dgm:spPr/>
      <dgm:t>
        <a:bodyPr/>
        <a:lstStyle/>
        <a:p>
          <a:endParaRPr lang="en-US"/>
        </a:p>
      </dgm:t>
    </dgm:pt>
    <dgm:pt modelId="{5AD15681-86B7-451B-AF9E-05CC2A67CE9B}">
      <dgm:prSet/>
      <dgm:spPr/>
      <dgm:t>
        <a:bodyPr/>
        <a:lstStyle/>
        <a:p>
          <a:r>
            <a:rPr lang="en-US" dirty="0">
              <a:latin typeface="Aptos Display" panose="020B0004020202020204" pitchFamily="34" charset="0"/>
            </a:rPr>
            <a:t>2023: Over 25 FDA-approved therapies now available, providing expanded treatment options</a:t>
          </a:r>
          <a:r>
            <a:rPr lang="en-US" dirty="0"/>
            <a:t>.</a:t>
          </a:r>
        </a:p>
      </dgm:t>
    </dgm:pt>
    <dgm:pt modelId="{AD932F3B-9E2A-4DD1-8F58-683C2176997D}" type="parTrans" cxnId="{B7A48AE1-AD51-493C-845E-A08155487FD2}">
      <dgm:prSet/>
      <dgm:spPr/>
      <dgm:t>
        <a:bodyPr/>
        <a:lstStyle/>
        <a:p>
          <a:endParaRPr lang="en-US"/>
        </a:p>
      </dgm:t>
    </dgm:pt>
    <dgm:pt modelId="{D0E1C7F9-FB56-4187-A3FB-D3238B5453E8}" type="sibTrans" cxnId="{B7A48AE1-AD51-493C-845E-A08155487FD2}">
      <dgm:prSet/>
      <dgm:spPr/>
      <dgm:t>
        <a:bodyPr/>
        <a:lstStyle/>
        <a:p>
          <a:endParaRPr lang="en-US"/>
        </a:p>
      </dgm:t>
    </dgm:pt>
    <dgm:pt modelId="{DD0D913C-73D2-4965-B3BE-63F66229225A}">
      <dgm:prSet/>
      <dgm:spPr/>
      <dgm:t>
        <a:bodyPr/>
        <a:lstStyle/>
        <a:p>
          <a:r>
            <a:rPr lang="en-US" b="1" dirty="0">
              <a:latin typeface="Aptos Display" panose="020B0004020202020204" pitchFamily="34" charset="0"/>
            </a:rPr>
            <a:t>Diagnostic Advancements</a:t>
          </a:r>
          <a:endParaRPr lang="en-US" dirty="0">
            <a:latin typeface="Aptos Display" panose="020B0004020202020204" pitchFamily="34" charset="0"/>
          </a:endParaRPr>
        </a:p>
      </dgm:t>
    </dgm:pt>
    <dgm:pt modelId="{44705DB0-25A3-415B-B9B3-4F53FA6C7BFB}" type="parTrans" cxnId="{7FCB62C4-4975-4BA6-B9D1-B71062CEE8EF}">
      <dgm:prSet/>
      <dgm:spPr/>
      <dgm:t>
        <a:bodyPr/>
        <a:lstStyle/>
        <a:p>
          <a:endParaRPr lang="en-US"/>
        </a:p>
      </dgm:t>
    </dgm:pt>
    <dgm:pt modelId="{9B410ED4-0D9C-4138-BC85-B81CDB8568B4}" type="sibTrans" cxnId="{7FCB62C4-4975-4BA6-B9D1-B71062CEE8EF}">
      <dgm:prSet/>
      <dgm:spPr/>
      <dgm:t>
        <a:bodyPr/>
        <a:lstStyle/>
        <a:p>
          <a:endParaRPr lang="en-US"/>
        </a:p>
      </dgm:t>
    </dgm:pt>
    <dgm:pt modelId="{84F2281A-0506-4F79-BEA1-812F1968E9D7}">
      <dgm:prSet/>
      <dgm:spPr/>
      <dgm:t>
        <a:bodyPr/>
        <a:lstStyle/>
        <a:p>
          <a:r>
            <a:rPr lang="en-US" dirty="0">
              <a:latin typeface="Aptos Display" panose="020B0004020202020204" pitchFamily="34" charset="0"/>
            </a:rPr>
            <a:t>1972: First CT scan available in the U.S.</a:t>
          </a:r>
        </a:p>
      </dgm:t>
    </dgm:pt>
    <dgm:pt modelId="{C310A881-6E56-4985-B876-85EBD63CC3EE}" type="parTrans" cxnId="{7E214C8F-4B52-47AA-9814-BD167C239D98}">
      <dgm:prSet/>
      <dgm:spPr/>
      <dgm:t>
        <a:bodyPr/>
        <a:lstStyle/>
        <a:p>
          <a:endParaRPr lang="en-US"/>
        </a:p>
      </dgm:t>
    </dgm:pt>
    <dgm:pt modelId="{C71773FE-E53D-4720-B389-4BD2045C388F}" type="sibTrans" cxnId="{7E214C8F-4B52-47AA-9814-BD167C239D98}">
      <dgm:prSet/>
      <dgm:spPr/>
      <dgm:t>
        <a:bodyPr/>
        <a:lstStyle/>
        <a:p>
          <a:endParaRPr lang="en-US"/>
        </a:p>
      </dgm:t>
    </dgm:pt>
    <dgm:pt modelId="{1F0BE958-8A97-4A33-8A29-E68E3D1A2EBC}">
      <dgm:prSet/>
      <dgm:spPr/>
      <dgm:t>
        <a:bodyPr/>
        <a:lstStyle/>
        <a:p>
          <a:r>
            <a:rPr lang="en-US" dirty="0">
              <a:latin typeface="Aptos Display" panose="020B0004020202020204" pitchFamily="34" charset="0"/>
            </a:rPr>
            <a:t>Introduction of MRI, advanced MRI techniques, scanners and humoral, biomarkers, and refined imaging methods for better diagnosis and monitoring.</a:t>
          </a:r>
        </a:p>
      </dgm:t>
    </dgm:pt>
    <dgm:pt modelId="{E3EC55CF-59A0-43D5-82A3-FC7A35970091}" type="parTrans" cxnId="{7117DD60-17F3-45CF-8D02-A7C73CAF2D9F}">
      <dgm:prSet/>
      <dgm:spPr/>
      <dgm:t>
        <a:bodyPr/>
        <a:lstStyle/>
        <a:p>
          <a:endParaRPr lang="en-US"/>
        </a:p>
      </dgm:t>
    </dgm:pt>
    <dgm:pt modelId="{DB5FBF5A-E386-4CBF-A646-F853C3A295CD}" type="sibTrans" cxnId="{7117DD60-17F3-45CF-8D02-A7C73CAF2D9F}">
      <dgm:prSet/>
      <dgm:spPr/>
      <dgm:t>
        <a:bodyPr/>
        <a:lstStyle/>
        <a:p>
          <a:endParaRPr lang="en-US"/>
        </a:p>
      </dgm:t>
    </dgm:pt>
    <dgm:pt modelId="{C7148863-A17F-4A13-B117-C093CB8C4B78}">
      <dgm:prSet/>
      <dgm:spPr/>
      <dgm:t>
        <a:bodyPr/>
        <a:lstStyle/>
        <a:p>
          <a:r>
            <a:rPr lang="en-US" b="1" dirty="0">
              <a:latin typeface="Aptos Display" panose="020B0004020202020204" pitchFamily="34" charset="0"/>
            </a:rPr>
            <a:t>Philosophical Shift</a:t>
          </a:r>
          <a:endParaRPr lang="en-US" dirty="0">
            <a:latin typeface="Aptos Display" panose="020B0004020202020204" pitchFamily="34" charset="0"/>
          </a:endParaRPr>
        </a:p>
      </dgm:t>
    </dgm:pt>
    <dgm:pt modelId="{F1700386-9953-456B-94F9-498B9847EA82}" type="parTrans" cxnId="{3BDB54CE-D1FC-4C8F-B74D-56D8ADB88514}">
      <dgm:prSet/>
      <dgm:spPr/>
      <dgm:t>
        <a:bodyPr/>
        <a:lstStyle/>
        <a:p>
          <a:endParaRPr lang="en-US"/>
        </a:p>
      </dgm:t>
    </dgm:pt>
    <dgm:pt modelId="{55E52896-7D32-4DEC-BD51-FF4B00D74268}" type="sibTrans" cxnId="{3BDB54CE-D1FC-4C8F-B74D-56D8ADB88514}">
      <dgm:prSet/>
      <dgm:spPr/>
      <dgm:t>
        <a:bodyPr/>
        <a:lstStyle/>
        <a:p>
          <a:endParaRPr lang="en-US"/>
        </a:p>
      </dgm:t>
    </dgm:pt>
    <dgm:pt modelId="{30874623-C9B9-410B-BEF6-27DEF8F0BE9C}">
      <dgm:prSet/>
      <dgm:spPr/>
      <dgm:t>
        <a:bodyPr/>
        <a:lstStyle/>
        <a:p>
          <a:r>
            <a:rPr lang="en-US" dirty="0">
              <a:latin typeface="Aptos Display" panose="020B0004020202020204" pitchFamily="34" charset="0"/>
            </a:rPr>
            <a:t>Earlier adoption of higher-efficacy treatments, marking a proactive approach in patient care.</a:t>
          </a:r>
        </a:p>
      </dgm:t>
    </dgm:pt>
    <dgm:pt modelId="{03568334-5F53-45FE-A8A2-019E83E4E845}" type="parTrans" cxnId="{89BB29BF-E9F9-4ED2-BF22-755F82FD1691}">
      <dgm:prSet/>
      <dgm:spPr/>
      <dgm:t>
        <a:bodyPr/>
        <a:lstStyle/>
        <a:p>
          <a:endParaRPr lang="en-US"/>
        </a:p>
      </dgm:t>
    </dgm:pt>
    <dgm:pt modelId="{4104C55F-790C-4AB3-A1A6-1052923B1E14}" type="sibTrans" cxnId="{89BB29BF-E9F9-4ED2-BF22-755F82FD1691}">
      <dgm:prSet/>
      <dgm:spPr/>
      <dgm:t>
        <a:bodyPr/>
        <a:lstStyle/>
        <a:p>
          <a:endParaRPr lang="en-US"/>
        </a:p>
      </dgm:t>
    </dgm:pt>
    <dgm:pt modelId="{8E4D0622-18E3-4973-BC59-C09EFB6ED59C}" type="pres">
      <dgm:prSet presAssocID="{FE37FB67-F2FA-414C-9DE0-2AF8F9D9A750}" presName="linear" presStyleCnt="0">
        <dgm:presLayoutVars>
          <dgm:animLvl val="lvl"/>
          <dgm:resizeHandles val="exact"/>
        </dgm:presLayoutVars>
      </dgm:prSet>
      <dgm:spPr/>
    </dgm:pt>
    <dgm:pt modelId="{47974D58-6D15-4044-9CCE-740452D93665}" type="pres">
      <dgm:prSet presAssocID="{B84AB593-8650-4156-BE40-019E4521B4D8}" presName="parentText" presStyleLbl="node1" presStyleIdx="0" presStyleCnt="3">
        <dgm:presLayoutVars>
          <dgm:chMax val="0"/>
          <dgm:bulletEnabled val="1"/>
        </dgm:presLayoutVars>
      </dgm:prSet>
      <dgm:spPr/>
    </dgm:pt>
    <dgm:pt modelId="{8EC9C6ED-2430-4753-94C1-026E037BF21E}" type="pres">
      <dgm:prSet presAssocID="{B84AB593-8650-4156-BE40-019E4521B4D8}" presName="childText" presStyleLbl="revTx" presStyleIdx="0" presStyleCnt="3">
        <dgm:presLayoutVars>
          <dgm:bulletEnabled val="1"/>
        </dgm:presLayoutVars>
      </dgm:prSet>
      <dgm:spPr/>
    </dgm:pt>
    <dgm:pt modelId="{FCF4DAF3-2626-4DBC-A794-3D634027DDB7}" type="pres">
      <dgm:prSet presAssocID="{DD0D913C-73D2-4965-B3BE-63F66229225A}" presName="parentText" presStyleLbl="node1" presStyleIdx="1" presStyleCnt="3">
        <dgm:presLayoutVars>
          <dgm:chMax val="0"/>
          <dgm:bulletEnabled val="1"/>
        </dgm:presLayoutVars>
      </dgm:prSet>
      <dgm:spPr/>
    </dgm:pt>
    <dgm:pt modelId="{D39CDB2D-40EF-4725-A85E-9C1E4336D09C}" type="pres">
      <dgm:prSet presAssocID="{DD0D913C-73D2-4965-B3BE-63F66229225A}" presName="childText" presStyleLbl="revTx" presStyleIdx="1" presStyleCnt="3">
        <dgm:presLayoutVars>
          <dgm:bulletEnabled val="1"/>
        </dgm:presLayoutVars>
      </dgm:prSet>
      <dgm:spPr/>
    </dgm:pt>
    <dgm:pt modelId="{F5000EEC-E563-484F-B90B-DD3F372E24C6}" type="pres">
      <dgm:prSet presAssocID="{C7148863-A17F-4A13-B117-C093CB8C4B78}" presName="parentText" presStyleLbl="node1" presStyleIdx="2" presStyleCnt="3">
        <dgm:presLayoutVars>
          <dgm:chMax val="0"/>
          <dgm:bulletEnabled val="1"/>
        </dgm:presLayoutVars>
      </dgm:prSet>
      <dgm:spPr/>
    </dgm:pt>
    <dgm:pt modelId="{C25012AC-C097-4973-B84E-4B5A1663837F}" type="pres">
      <dgm:prSet presAssocID="{C7148863-A17F-4A13-B117-C093CB8C4B78}" presName="childText" presStyleLbl="revTx" presStyleIdx="2" presStyleCnt="3">
        <dgm:presLayoutVars>
          <dgm:bulletEnabled val="1"/>
        </dgm:presLayoutVars>
      </dgm:prSet>
      <dgm:spPr/>
    </dgm:pt>
  </dgm:ptLst>
  <dgm:cxnLst>
    <dgm:cxn modelId="{7804A207-59FB-443E-BC6E-F736A40EF340}" srcId="{FE37FB67-F2FA-414C-9DE0-2AF8F9D9A750}" destId="{B84AB593-8650-4156-BE40-019E4521B4D8}" srcOrd="0" destOrd="0" parTransId="{1DB9A7C3-304C-42A0-BF58-7F385637B296}" sibTransId="{C616163B-ABDE-40C1-B558-FF282B5FB4E3}"/>
    <dgm:cxn modelId="{B6FEFB1C-1210-4DE2-95A0-A44E431DA41F}" type="presOf" srcId="{B84AB593-8650-4156-BE40-019E4521B4D8}" destId="{47974D58-6D15-4044-9CCE-740452D93665}" srcOrd="0" destOrd="0" presId="urn:microsoft.com/office/officeart/2005/8/layout/vList2"/>
    <dgm:cxn modelId="{7117DD60-17F3-45CF-8D02-A7C73CAF2D9F}" srcId="{DD0D913C-73D2-4965-B3BE-63F66229225A}" destId="{1F0BE958-8A97-4A33-8A29-E68E3D1A2EBC}" srcOrd="1" destOrd="0" parTransId="{E3EC55CF-59A0-43D5-82A3-FC7A35970091}" sibTransId="{DB5FBF5A-E386-4CBF-A646-F853C3A295CD}"/>
    <dgm:cxn modelId="{9FAEE94A-8F67-4484-8FE1-AD8F10FD6C12}" type="presOf" srcId="{5AD15681-86B7-451B-AF9E-05CC2A67CE9B}" destId="{8EC9C6ED-2430-4753-94C1-026E037BF21E}" srcOrd="0" destOrd="1" presId="urn:microsoft.com/office/officeart/2005/8/layout/vList2"/>
    <dgm:cxn modelId="{D624364E-88E2-4C2B-B189-AD420590B0DA}" type="presOf" srcId="{C7148863-A17F-4A13-B117-C093CB8C4B78}" destId="{F5000EEC-E563-484F-B90B-DD3F372E24C6}" srcOrd="0" destOrd="0" presId="urn:microsoft.com/office/officeart/2005/8/layout/vList2"/>
    <dgm:cxn modelId="{16676350-E3B7-4DC0-B939-F4824AE0DDF7}" type="presOf" srcId="{489267E2-A7BA-4B78-BDD5-304166430F26}" destId="{8EC9C6ED-2430-4753-94C1-026E037BF21E}" srcOrd="0" destOrd="0" presId="urn:microsoft.com/office/officeart/2005/8/layout/vList2"/>
    <dgm:cxn modelId="{5ADBB552-04E2-4343-B11C-283EECE65019}" type="presOf" srcId="{30874623-C9B9-410B-BEF6-27DEF8F0BE9C}" destId="{C25012AC-C097-4973-B84E-4B5A1663837F}" srcOrd="0" destOrd="0" presId="urn:microsoft.com/office/officeart/2005/8/layout/vList2"/>
    <dgm:cxn modelId="{111A4654-002A-4DE0-8576-142B4618CEBB}" type="presOf" srcId="{DD0D913C-73D2-4965-B3BE-63F66229225A}" destId="{FCF4DAF3-2626-4DBC-A794-3D634027DDB7}" srcOrd="0" destOrd="0" presId="urn:microsoft.com/office/officeart/2005/8/layout/vList2"/>
    <dgm:cxn modelId="{C364B78E-EE7E-400F-8A91-D1F992E51127}" type="presOf" srcId="{1F0BE958-8A97-4A33-8A29-E68E3D1A2EBC}" destId="{D39CDB2D-40EF-4725-A85E-9C1E4336D09C}" srcOrd="0" destOrd="1" presId="urn:microsoft.com/office/officeart/2005/8/layout/vList2"/>
    <dgm:cxn modelId="{7E214C8F-4B52-47AA-9814-BD167C239D98}" srcId="{DD0D913C-73D2-4965-B3BE-63F66229225A}" destId="{84F2281A-0506-4F79-BEA1-812F1968E9D7}" srcOrd="0" destOrd="0" parTransId="{C310A881-6E56-4985-B876-85EBD63CC3EE}" sibTransId="{C71773FE-E53D-4720-B389-4BD2045C388F}"/>
    <dgm:cxn modelId="{2C469BB0-70FB-4965-A68B-E08CC0065D9E}" type="presOf" srcId="{84F2281A-0506-4F79-BEA1-812F1968E9D7}" destId="{D39CDB2D-40EF-4725-A85E-9C1E4336D09C}" srcOrd="0" destOrd="0" presId="urn:microsoft.com/office/officeart/2005/8/layout/vList2"/>
    <dgm:cxn modelId="{89BB29BF-E9F9-4ED2-BF22-755F82FD1691}" srcId="{C7148863-A17F-4A13-B117-C093CB8C4B78}" destId="{30874623-C9B9-410B-BEF6-27DEF8F0BE9C}" srcOrd="0" destOrd="0" parTransId="{03568334-5F53-45FE-A8A2-019E83E4E845}" sibTransId="{4104C55F-790C-4AB3-A1A6-1052923B1E14}"/>
    <dgm:cxn modelId="{7FCB62C4-4975-4BA6-B9D1-B71062CEE8EF}" srcId="{FE37FB67-F2FA-414C-9DE0-2AF8F9D9A750}" destId="{DD0D913C-73D2-4965-B3BE-63F66229225A}" srcOrd="1" destOrd="0" parTransId="{44705DB0-25A3-415B-B9B3-4F53FA6C7BFB}" sibTransId="{9B410ED4-0D9C-4138-BC85-B81CDB8568B4}"/>
    <dgm:cxn modelId="{3BDB54CE-D1FC-4C8F-B74D-56D8ADB88514}" srcId="{FE37FB67-F2FA-414C-9DE0-2AF8F9D9A750}" destId="{C7148863-A17F-4A13-B117-C093CB8C4B78}" srcOrd="2" destOrd="0" parTransId="{F1700386-9953-456B-94F9-498B9847EA82}" sibTransId="{55E52896-7D32-4DEC-BD51-FF4B00D74268}"/>
    <dgm:cxn modelId="{4022D3D9-BD43-4A38-BE25-70E6239BC34F}" type="presOf" srcId="{FE37FB67-F2FA-414C-9DE0-2AF8F9D9A750}" destId="{8E4D0622-18E3-4973-BC59-C09EFB6ED59C}" srcOrd="0" destOrd="0" presId="urn:microsoft.com/office/officeart/2005/8/layout/vList2"/>
    <dgm:cxn modelId="{B7A48AE1-AD51-493C-845E-A08155487FD2}" srcId="{B84AB593-8650-4156-BE40-019E4521B4D8}" destId="{5AD15681-86B7-451B-AF9E-05CC2A67CE9B}" srcOrd="1" destOrd="0" parTransId="{AD932F3B-9E2A-4DD1-8F58-683C2176997D}" sibTransId="{D0E1C7F9-FB56-4187-A3FB-D3238B5453E8}"/>
    <dgm:cxn modelId="{F19B2DEE-89E3-4B8F-A1C4-1157A9E321A7}" srcId="{B84AB593-8650-4156-BE40-019E4521B4D8}" destId="{489267E2-A7BA-4B78-BDD5-304166430F26}" srcOrd="0" destOrd="0" parTransId="{D508136E-444A-41A7-8139-AF4237F6398D}" sibTransId="{884E04FC-2E41-43EE-8980-7A71F5BEE16E}"/>
    <dgm:cxn modelId="{FBC8097D-EEE9-4FB0-B484-0F38F4EE7985}" type="presParOf" srcId="{8E4D0622-18E3-4973-BC59-C09EFB6ED59C}" destId="{47974D58-6D15-4044-9CCE-740452D93665}" srcOrd="0" destOrd="0" presId="urn:microsoft.com/office/officeart/2005/8/layout/vList2"/>
    <dgm:cxn modelId="{C575939D-FC3F-4F99-BBF9-3FF844154765}" type="presParOf" srcId="{8E4D0622-18E3-4973-BC59-C09EFB6ED59C}" destId="{8EC9C6ED-2430-4753-94C1-026E037BF21E}" srcOrd="1" destOrd="0" presId="urn:microsoft.com/office/officeart/2005/8/layout/vList2"/>
    <dgm:cxn modelId="{1F6E9212-F357-4D63-A24E-C4613E524310}" type="presParOf" srcId="{8E4D0622-18E3-4973-BC59-C09EFB6ED59C}" destId="{FCF4DAF3-2626-4DBC-A794-3D634027DDB7}" srcOrd="2" destOrd="0" presId="urn:microsoft.com/office/officeart/2005/8/layout/vList2"/>
    <dgm:cxn modelId="{0128F4CB-8C96-4698-9108-D4CB20C95CA0}" type="presParOf" srcId="{8E4D0622-18E3-4973-BC59-C09EFB6ED59C}" destId="{D39CDB2D-40EF-4725-A85E-9C1E4336D09C}" srcOrd="3" destOrd="0" presId="urn:microsoft.com/office/officeart/2005/8/layout/vList2"/>
    <dgm:cxn modelId="{CE856392-4B8E-43F1-9D34-21BFD755F0B1}" type="presParOf" srcId="{8E4D0622-18E3-4973-BC59-C09EFB6ED59C}" destId="{F5000EEC-E563-484F-B90B-DD3F372E24C6}" srcOrd="4" destOrd="0" presId="urn:microsoft.com/office/officeart/2005/8/layout/vList2"/>
    <dgm:cxn modelId="{6CFF15C8-752A-43D1-846E-652BC3BA7858}" type="presParOf" srcId="{8E4D0622-18E3-4973-BC59-C09EFB6ED59C}" destId="{C25012AC-C097-4973-B84E-4B5A1663837F}"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F3DB7-6669-4C60-BB6F-9211409F53A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337DF25-2522-42D3-BACE-0F86AB8EA13B}">
      <dgm:prSet/>
      <dgm:spPr/>
      <dgm:t>
        <a:bodyPr/>
        <a:lstStyle/>
        <a:p>
          <a:pPr>
            <a:lnSpc>
              <a:spcPct val="100000"/>
            </a:lnSpc>
          </a:pPr>
          <a:r>
            <a:rPr lang="en-US" b="1" dirty="0">
              <a:latin typeface="Aptos Display" panose="020B0004020202020204" pitchFamily="34" charset="0"/>
            </a:rPr>
            <a:t>Patient-Centered Care</a:t>
          </a:r>
          <a:r>
            <a:rPr lang="en-US" dirty="0">
              <a:latin typeface="Aptos Display" panose="020B0004020202020204" pitchFamily="34" charset="0"/>
            </a:rPr>
            <a:t>: Puts patients at the forefront, valuing their preferences and goals.</a:t>
          </a:r>
        </a:p>
      </dgm:t>
    </dgm:pt>
    <dgm:pt modelId="{4A3CAD3C-21CB-4930-9933-6567F3283575}" type="parTrans" cxnId="{D84F07DC-2924-4515-A7C5-7610082D8313}">
      <dgm:prSet/>
      <dgm:spPr/>
      <dgm:t>
        <a:bodyPr/>
        <a:lstStyle/>
        <a:p>
          <a:endParaRPr lang="en-US"/>
        </a:p>
      </dgm:t>
    </dgm:pt>
    <dgm:pt modelId="{7A8EA835-35EE-4C12-9EDE-2E1BBCDBD340}" type="sibTrans" cxnId="{D84F07DC-2924-4515-A7C5-7610082D8313}">
      <dgm:prSet/>
      <dgm:spPr/>
      <dgm:t>
        <a:bodyPr/>
        <a:lstStyle/>
        <a:p>
          <a:pPr>
            <a:lnSpc>
              <a:spcPct val="100000"/>
            </a:lnSpc>
          </a:pPr>
          <a:endParaRPr lang="en-US"/>
        </a:p>
      </dgm:t>
    </dgm:pt>
    <dgm:pt modelId="{758A21A9-A6D9-4A05-945B-19DB90FF7F4F}">
      <dgm:prSet/>
      <dgm:spPr/>
      <dgm:t>
        <a:bodyPr/>
        <a:lstStyle/>
        <a:p>
          <a:pPr>
            <a:lnSpc>
              <a:spcPct val="100000"/>
            </a:lnSpc>
          </a:pPr>
          <a:r>
            <a:rPr lang="en-US" b="1" dirty="0">
              <a:latin typeface="Aptos Display" panose="020B0004020202020204" pitchFamily="34" charset="0"/>
            </a:rPr>
            <a:t>Enhanced Understanding</a:t>
          </a:r>
          <a:r>
            <a:rPr lang="en-US" dirty="0">
              <a:latin typeface="Aptos Display" panose="020B0004020202020204" pitchFamily="34" charset="0"/>
            </a:rPr>
            <a:t>: Promotes open communication, helping patients understand their condition and treatment options.</a:t>
          </a:r>
        </a:p>
      </dgm:t>
    </dgm:pt>
    <dgm:pt modelId="{E6E586CC-0BE9-44F5-B747-FB903C4B6B4E}" type="parTrans" cxnId="{791B33C7-D53F-4779-9851-A257771A8063}">
      <dgm:prSet/>
      <dgm:spPr/>
      <dgm:t>
        <a:bodyPr/>
        <a:lstStyle/>
        <a:p>
          <a:endParaRPr lang="en-US"/>
        </a:p>
      </dgm:t>
    </dgm:pt>
    <dgm:pt modelId="{BFF0B632-543C-4EC8-B347-F34B8C1E47CB}" type="sibTrans" cxnId="{791B33C7-D53F-4779-9851-A257771A8063}">
      <dgm:prSet/>
      <dgm:spPr/>
      <dgm:t>
        <a:bodyPr/>
        <a:lstStyle/>
        <a:p>
          <a:pPr>
            <a:lnSpc>
              <a:spcPct val="100000"/>
            </a:lnSpc>
          </a:pPr>
          <a:endParaRPr lang="en-US"/>
        </a:p>
      </dgm:t>
    </dgm:pt>
    <dgm:pt modelId="{D6CFF74D-1C42-4926-B5C5-2BA984ED9B17}">
      <dgm:prSet/>
      <dgm:spPr/>
      <dgm:t>
        <a:bodyPr/>
        <a:lstStyle/>
        <a:p>
          <a:pPr>
            <a:lnSpc>
              <a:spcPct val="100000"/>
            </a:lnSpc>
          </a:pPr>
          <a:r>
            <a:rPr lang="en-US" b="1" dirty="0">
              <a:latin typeface="Aptos Display" panose="020B0004020202020204" pitchFamily="34" charset="0"/>
            </a:rPr>
            <a:t>Informed Choices</a:t>
          </a:r>
          <a:r>
            <a:rPr lang="en-US" dirty="0">
              <a:latin typeface="Aptos Display" panose="020B0004020202020204" pitchFamily="34" charset="0"/>
            </a:rPr>
            <a:t>: Empowers patients to make decisions that align with their needs through discussions of benefits, risks, and alternatives.</a:t>
          </a:r>
        </a:p>
      </dgm:t>
    </dgm:pt>
    <dgm:pt modelId="{E45F908E-9DF8-45AE-8999-FCFB301A87B7}" type="parTrans" cxnId="{CBCA70EF-F5BF-4977-B67F-C85E4E88B8DE}">
      <dgm:prSet/>
      <dgm:spPr/>
      <dgm:t>
        <a:bodyPr/>
        <a:lstStyle/>
        <a:p>
          <a:endParaRPr lang="en-US"/>
        </a:p>
      </dgm:t>
    </dgm:pt>
    <dgm:pt modelId="{31CF1763-D8BC-431D-A06A-A5DBFE1E4D17}" type="sibTrans" cxnId="{CBCA70EF-F5BF-4977-B67F-C85E4E88B8DE}">
      <dgm:prSet/>
      <dgm:spPr/>
      <dgm:t>
        <a:bodyPr/>
        <a:lstStyle/>
        <a:p>
          <a:pPr>
            <a:lnSpc>
              <a:spcPct val="100000"/>
            </a:lnSpc>
          </a:pPr>
          <a:endParaRPr lang="en-US"/>
        </a:p>
      </dgm:t>
    </dgm:pt>
    <dgm:pt modelId="{6ABF36EB-1007-4801-8454-759201EF75AF}">
      <dgm:prSet/>
      <dgm:spPr/>
      <dgm:t>
        <a:bodyPr/>
        <a:lstStyle/>
        <a:p>
          <a:pPr>
            <a:lnSpc>
              <a:spcPct val="100000"/>
            </a:lnSpc>
          </a:pPr>
          <a:r>
            <a:rPr lang="en-US" b="1" dirty="0">
              <a:latin typeface="Aptos Display" panose="020B0004020202020204" pitchFamily="34" charset="0"/>
            </a:rPr>
            <a:t>Improved Treatment Adherence: </a:t>
          </a:r>
          <a:r>
            <a:rPr lang="en-US" dirty="0">
              <a:latin typeface="Aptos Display" panose="020B0004020202020204" pitchFamily="34" charset="0"/>
            </a:rPr>
            <a:t>Active involvement increases the likelihood of following treatment plans and fosters a sense of ownership.</a:t>
          </a:r>
        </a:p>
      </dgm:t>
    </dgm:pt>
    <dgm:pt modelId="{75380ACE-5877-4D72-A5A8-6DCC61E90FD3}" type="parTrans" cxnId="{2326959B-5E04-4CD5-9269-979E901651BE}">
      <dgm:prSet/>
      <dgm:spPr/>
      <dgm:t>
        <a:bodyPr/>
        <a:lstStyle/>
        <a:p>
          <a:endParaRPr lang="en-US"/>
        </a:p>
      </dgm:t>
    </dgm:pt>
    <dgm:pt modelId="{5361F72B-87EE-46A3-80B8-D199B2D63DBF}" type="sibTrans" cxnId="{2326959B-5E04-4CD5-9269-979E901651BE}">
      <dgm:prSet/>
      <dgm:spPr/>
      <dgm:t>
        <a:bodyPr/>
        <a:lstStyle/>
        <a:p>
          <a:pPr>
            <a:lnSpc>
              <a:spcPct val="100000"/>
            </a:lnSpc>
          </a:pPr>
          <a:endParaRPr lang="en-US"/>
        </a:p>
      </dgm:t>
    </dgm:pt>
    <dgm:pt modelId="{AAEBB2E4-BAE1-406F-B03F-801AE9C76440}">
      <dgm:prSet/>
      <dgm:spPr/>
      <dgm:t>
        <a:bodyPr/>
        <a:lstStyle/>
        <a:p>
          <a:pPr>
            <a:lnSpc>
              <a:spcPct val="100000"/>
            </a:lnSpc>
          </a:pPr>
          <a:r>
            <a:rPr lang="en-US" b="1" dirty="0">
              <a:latin typeface="Aptos Display" panose="020B0004020202020204" pitchFamily="34" charset="0"/>
            </a:rPr>
            <a:t>Emotional Support</a:t>
          </a:r>
          <a:r>
            <a:rPr lang="en-US" dirty="0">
              <a:latin typeface="Aptos Display" panose="020B0004020202020204" pitchFamily="34" charset="0"/>
            </a:rPr>
            <a:t>: Strengthens the partnership between patients and providers, alleviating anxiety and encouraging questions.</a:t>
          </a:r>
        </a:p>
      </dgm:t>
    </dgm:pt>
    <dgm:pt modelId="{B6AD33E8-E090-427C-B46E-D0BBB41031BF}" type="parTrans" cxnId="{6A10F6FA-BB3A-4047-B9A8-8B3F0EBB27B0}">
      <dgm:prSet/>
      <dgm:spPr/>
      <dgm:t>
        <a:bodyPr/>
        <a:lstStyle/>
        <a:p>
          <a:endParaRPr lang="en-US"/>
        </a:p>
      </dgm:t>
    </dgm:pt>
    <dgm:pt modelId="{F0A0996B-3BA2-4198-9B2A-A864CE02C71A}" type="sibTrans" cxnId="{6A10F6FA-BB3A-4047-B9A8-8B3F0EBB27B0}">
      <dgm:prSet/>
      <dgm:spPr/>
      <dgm:t>
        <a:bodyPr/>
        <a:lstStyle/>
        <a:p>
          <a:pPr>
            <a:lnSpc>
              <a:spcPct val="100000"/>
            </a:lnSpc>
          </a:pPr>
          <a:endParaRPr lang="en-US"/>
        </a:p>
      </dgm:t>
    </dgm:pt>
    <dgm:pt modelId="{64B9CCBE-4611-44C1-9E73-D2040050A3F7}">
      <dgm:prSet/>
      <dgm:spPr/>
      <dgm:t>
        <a:bodyPr/>
        <a:lstStyle/>
        <a:p>
          <a:pPr>
            <a:lnSpc>
              <a:spcPct val="100000"/>
            </a:lnSpc>
          </a:pPr>
          <a:r>
            <a:rPr lang="en-US" b="1" dirty="0">
              <a:latin typeface="Aptos Display" panose="020B0004020202020204" pitchFamily="34" charset="0"/>
            </a:rPr>
            <a:t>Long-Term Outcomes</a:t>
          </a:r>
          <a:r>
            <a:rPr lang="en-US" dirty="0">
              <a:latin typeface="Aptos Display" panose="020B0004020202020204" pitchFamily="34" charset="0"/>
            </a:rPr>
            <a:t>: Associated with better health outcomes, increased satisfaction, and enhanced quality of life.</a:t>
          </a:r>
        </a:p>
      </dgm:t>
    </dgm:pt>
    <dgm:pt modelId="{E5133483-A13C-437B-8EFD-5DCFAAAE039F}" type="parTrans" cxnId="{8115BCE2-8040-445E-B817-8793341CF9A2}">
      <dgm:prSet/>
      <dgm:spPr/>
      <dgm:t>
        <a:bodyPr/>
        <a:lstStyle/>
        <a:p>
          <a:endParaRPr lang="en-US"/>
        </a:p>
      </dgm:t>
    </dgm:pt>
    <dgm:pt modelId="{776731A5-841D-477D-B899-AEC77B63AF09}" type="sibTrans" cxnId="{8115BCE2-8040-445E-B817-8793341CF9A2}">
      <dgm:prSet/>
      <dgm:spPr/>
      <dgm:t>
        <a:bodyPr/>
        <a:lstStyle/>
        <a:p>
          <a:endParaRPr lang="en-US"/>
        </a:p>
      </dgm:t>
    </dgm:pt>
    <dgm:pt modelId="{579E24AD-2080-46D5-B6D0-0F39A9EB93C9}" type="pres">
      <dgm:prSet presAssocID="{893F3DB7-6669-4C60-BB6F-9211409F53A3}" presName="root" presStyleCnt="0">
        <dgm:presLayoutVars>
          <dgm:dir/>
          <dgm:resizeHandles val="exact"/>
        </dgm:presLayoutVars>
      </dgm:prSet>
      <dgm:spPr/>
    </dgm:pt>
    <dgm:pt modelId="{1292D390-2CCC-48A3-8600-F4728706A59F}" type="pres">
      <dgm:prSet presAssocID="{893F3DB7-6669-4C60-BB6F-9211409F53A3}" presName="container" presStyleCnt="0">
        <dgm:presLayoutVars>
          <dgm:dir/>
          <dgm:resizeHandles val="exact"/>
        </dgm:presLayoutVars>
      </dgm:prSet>
      <dgm:spPr/>
    </dgm:pt>
    <dgm:pt modelId="{F7A4E61F-493E-49ED-A462-E8095AA6F787}" type="pres">
      <dgm:prSet presAssocID="{1337DF25-2522-42D3-BACE-0F86AB8EA13B}" presName="compNode" presStyleCnt="0"/>
      <dgm:spPr/>
    </dgm:pt>
    <dgm:pt modelId="{8ABC3F7B-6852-4A17-84F9-AE796562A6F3}" type="pres">
      <dgm:prSet presAssocID="{1337DF25-2522-42D3-BACE-0F86AB8EA13B}" presName="iconBgRect" presStyleLbl="bgShp" presStyleIdx="0" presStyleCnt="6"/>
      <dgm:spPr/>
    </dgm:pt>
    <dgm:pt modelId="{E67F4549-6137-45A9-A8C4-A3615C64199B}" type="pres">
      <dgm:prSet presAssocID="{1337DF25-2522-42D3-BACE-0F86AB8EA1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01F3E850-2853-45DB-A107-C7FA649BE77B}" type="pres">
      <dgm:prSet presAssocID="{1337DF25-2522-42D3-BACE-0F86AB8EA13B}" presName="spaceRect" presStyleCnt="0"/>
      <dgm:spPr/>
    </dgm:pt>
    <dgm:pt modelId="{FBD45FE5-8569-46AE-98D8-FEC66FF14FBF}" type="pres">
      <dgm:prSet presAssocID="{1337DF25-2522-42D3-BACE-0F86AB8EA13B}" presName="textRect" presStyleLbl="revTx" presStyleIdx="0" presStyleCnt="6">
        <dgm:presLayoutVars>
          <dgm:chMax val="1"/>
          <dgm:chPref val="1"/>
        </dgm:presLayoutVars>
      </dgm:prSet>
      <dgm:spPr/>
    </dgm:pt>
    <dgm:pt modelId="{4955776A-3BF2-4130-B304-7511202A7CAF}" type="pres">
      <dgm:prSet presAssocID="{7A8EA835-35EE-4C12-9EDE-2E1BBCDBD340}" presName="sibTrans" presStyleLbl="sibTrans2D1" presStyleIdx="0" presStyleCnt="0"/>
      <dgm:spPr/>
    </dgm:pt>
    <dgm:pt modelId="{B5C822DA-32CF-4285-9227-656C317EF7CD}" type="pres">
      <dgm:prSet presAssocID="{758A21A9-A6D9-4A05-945B-19DB90FF7F4F}" presName="compNode" presStyleCnt="0"/>
      <dgm:spPr/>
    </dgm:pt>
    <dgm:pt modelId="{24166F44-4236-488D-BEA1-15274D65C9BF}" type="pres">
      <dgm:prSet presAssocID="{758A21A9-A6D9-4A05-945B-19DB90FF7F4F}" presName="iconBgRect" presStyleLbl="bgShp" presStyleIdx="1" presStyleCnt="6"/>
      <dgm:spPr/>
    </dgm:pt>
    <dgm:pt modelId="{AE9C5F6D-6D56-4D3E-BB0F-10D5A4F25927}" type="pres">
      <dgm:prSet presAssocID="{758A21A9-A6D9-4A05-945B-19DB90FF7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209E5631-7F1C-4CB2-92CC-718D7BF2A760}" type="pres">
      <dgm:prSet presAssocID="{758A21A9-A6D9-4A05-945B-19DB90FF7F4F}" presName="spaceRect" presStyleCnt="0"/>
      <dgm:spPr/>
    </dgm:pt>
    <dgm:pt modelId="{EF121009-BDE2-4924-8A14-1A1957F97CE6}" type="pres">
      <dgm:prSet presAssocID="{758A21A9-A6D9-4A05-945B-19DB90FF7F4F}" presName="textRect" presStyleLbl="revTx" presStyleIdx="1" presStyleCnt="6">
        <dgm:presLayoutVars>
          <dgm:chMax val="1"/>
          <dgm:chPref val="1"/>
        </dgm:presLayoutVars>
      </dgm:prSet>
      <dgm:spPr/>
    </dgm:pt>
    <dgm:pt modelId="{D0815A19-C2CA-45D1-A36E-7DC6AD83E705}" type="pres">
      <dgm:prSet presAssocID="{BFF0B632-543C-4EC8-B347-F34B8C1E47CB}" presName="sibTrans" presStyleLbl="sibTrans2D1" presStyleIdx="0" presStyleCnt="0"/>
      <dgm:spPr/>
    </dgm:pt>
    <dgm:pt modelId="{1521941C-9A1A-46E6-A576-73B37DCF217D}" type="pres">
      <dgm:prSet presAssocID="{D6CFF74D-1C42-4926-B5C5-2BA984ED9B17}" presName="compNode" presStyleCnt="0"/>
      <dgm:spPr/>
    </dgm:pt>
    <dgm:pt modelId="{64D82F4C-A984-4FFE-9920-0C7CBEDD8F44}" type="pres">
      <dgm:prSet presAssocID="{D6CFF74D-1C42-4926-B5C5-2BA984ED9B17}" presName="iconBgRect" presStyleLbl="bgShp" presStyleIdx="2" presStyleCnt="6"/>
      <dgm:spPr/>
    </dgm:pt>
    <dgm:pt modelId="{4EF3F092-97BA-4373-B12B-400B7B28E06C}" type="pres">
      <dgm:prSet presAssocID="{D6CFF74D-1C42-4926-B5C5-2BA984ED9B1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B45EDCB8-9EE7-4FDF-A249-2A33478104A2}" type="pres">
      <dgm:prSet presAssocID="{D6CFF74D-1C42-4926-B5C5-2BA984ED9B17}" presName="spaceRect" presStyleCnt="0"/>
      <dgm:spPr/>
    </dgm:pt>
    <dgm:pt modelId="{1991D54F-7340-4080-9499-0D7801B1FB18}" type="pres">
      <dgm:prSet presAssocID="{D6CFF74D-1C42-4926-B5C5-2BA984ED9B17}" presName="textRect" presStyleLbl="revTx" presStyleIdx="2" presStyleCnt="6">
        <dgm:presLayoutVars>
          <dgm:chMax val="1"/>
          <dgm:chPref val="1"/>
        </dgm:presLayoutVars>
      </dgm:prSet>
      <dgm:spPr/>
    </dgm:pt>
    <dgm:pt modelId="{5389723A-AE17-47DB-9931-625FF344472E}" type="pres">
      <dgm:prSet presAssocID="{31CF1763-D8BC-431D-A06A-A5DBFE1E4D17}" presName="sibTrans" presStyleLbl="sibTrans2D1" presStyleIdx="0" presStyleCnt="0"/>
      <dgm:spPr/>
    </dgm:pt>
    <dgm:pt modelId="{08762D50-53B2-4170-BDD5-0CB63981590D}" type="pres">
      <dgm:prSet presAssocID="{6ABF36EB-1007-4801-8454-759201EF75AF}" presName="compNode" presStyleCnt="0"/>
      <dgm:spPr/>
    </dgm:pt>
    <dgm:pt modelId="{57CA0E44-F345-4554-B876-A45577D16FE6}" type="pres">
      <dgm:prSet presAssocID="{6ABF36EB-1007-4801-8454-759201EF75AF}" presName="iconBgRect" presStyleLbl="bgShp" presStyleIdx="3" presStyleCnt="6"/>
      <dgm:spPr/>
    </dgm:pt>
    <dgm:pt modelId="{3D26F963-59C8-4A09-AD46-F8FBDC13B886}" type="pres">
      <dgm:prSet presAssocID="{6ABF36EB-1007-4801-8454-759201EF75A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9FFC3B87-7B2F-4A23-BFB6-7BAE18760E0B}" type="pres">
      <dgm:prSet presAssocID="{6ABF36EB-1007-4801-8454-759201EF75AF}" presName="spaceRect" presStyleCnt="0"/>
      <dgm:spPr/>
    </dgm:pt>
    <dgm:pt modelId="{A7733F61-CB40-498F-8C5F-142AED67CD98}" type="pres">
      <dgm:prSet presAssocID="{6ABF36EB-1007-4801-8454-759201EF75AF}" presName="textRect" presStyleLbl="revTx" presStyleIdx="3" presStyleCnt="6">
        <dgm:presLayoutVars>
          <dgm:chMax val="1"/>
          <dgm:chPref val="1"/>
        </dgm:presLayoutVars>
      </dgm:prSet>
      <dgm:spPr/>
    </dgm:pt>
    <dgm:pt modelId="{BCB405C5-0B8F-4470-98E4-3F0A265CC59A}" type="pres">
      <dgm:prSet presAssocID="{5361F72B-87EE-46A3-80B8-D199B2D63DBF}" presName="sibTrans" presStyleLbl="sibTrans2D1" presStyleIdx="0" presStyleCnt="0"/>
      <dgm:spPr/>
    </dgm:pt>
    <dgm:pt modelId="{EEA26F33-ABA2-4331-A0AA-C343073DAA51}" type="pres">
      <dgm:prSet presAssocID="{AAEBB2E4-BAE1-406F-B03F-801AE9C76440}" presName="compNode" presStyleCnt="0"/>
      <dgm:spPr/>
    </dgm:pt>
    <dgm:pt modelId="{18BBB326-B538-4E8D-910E-035A9A3D4DF5}" type="pres">
      <dgm:prSet presAssocID="{AAEBB2E4-BAE1-406F-B03F-801AE9C76440}" presName="iconBgRect" presStyleLbl="bgShp" presStyleIdx="4" presStyleCnt="6"/>
      <dgm:spPr/>
    </dgm:pt>
    <dgm:pt modelId="{EF00D3A8-E4CD-486B-B62C-A9AD3D9A8CE5}" type="pres">
      <dgm:prSet presAssocID="{AAEBB2E4-BAE1-406F-B03F-801AE9C7644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3C633D18-07A7-4A94-9163-A51519019F14}" type="pres">
      <dgm:prSet presAssocID="{AAEBB2E4-BAE1-406F-B03F-801AE9C76440}" presName="spaceRect" presStyleCnt="0"/>
      <dgm:spPr/>
    </dgm:pt>
    <dgm:pt modelId="{C340919D-1E65-4FB6-BB87-96DDA1DBD1CA}" type="pres">
      <dgm:prSet presAssocID="{AAEBB2E4-BAE1-406F-B03F-801AE9C76440}" presName="textRect" presStyleLbl="revTx" presStyleIdx="4" presStyleCnt="6">
        <dgm:presLayoutVars>
          <dgm:chMax val="1"/>
          <dgm:chPref val="1"/>
        </dgm:presLayoutVars>
      </dgm:prSet>
      <dgm:spPr/>
    </dgm:pt>
    <dgm:pt modelId="{AC8A08B6-136D-46D1-922E-577447454DD9}" type="pres">
      <dgm:prSet presAssocID="{F0A0996B-3BA2-4198-9B2A-A864CE02C71A}" presName="sibTrans" presStyleLbl="sibTrans2D1" presStyleIdx="0" presStyleCnt="0"/>
      <dgm:spPr/>
    </dgm:pt>
    <dgm:pt modelId="{46EC7C11-F92D-45C7-B0A3-E06983C42AFF}" type="pres">
      <dgm:prSet presAssocID="{64B9CCBE-4611-44C1-9E73-D2040050A3F7}" presName="compNode" presStyleCnt="0"/>
      <dgm:spPr/>
    </dgm:pt>
    <dgm:pt modelId="{3D699AAC-5C72-40EF-A1B8-C29D0A06959F}" type="pres">
      <dgm:prSet presAssocID="{64B9CCBE-4611-44C1-9E73-D2040050A3F7}" presName="iconBgRect" presStyleLbl="bgShp" presStyleIdx="5" presStyleCnt="6"/>
      <dgm:spPr/>
    </dgm:pt>
    <dgm:pt modelId="{F42D4140-A48B-4E73-831F-CE9703A11E72}" type="pres">
      <dgm:prSet presAssocID="{64B9CCBE-4611-44C1-9E73-D2040050A3F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usiness Growth"/>
        </a:ext>
      </dgm:extLst>
    </dgm:pt>
    <dgm:pt modelId="{555830B7-5BEE-4EAD-B5F5-E9B460987367}" type="pres">
      <dgm:prSet presAssocID="{64B9CCBE-4611-44C1-9E73-D2040050A3F7}" presName="spaceRect" presStyleCnt="0"/>
      <dgm:spPr/>
    </dgm:pt>
    <dgm:pt modelId="{519AD614-5C0C-43E1-AFE6-BADC17B828A2}" type="pres">
      <dgm:prSet presAssocID="{64B9CCBE-4611-44C1-9E73-D2040050A3F7}" presName="textRect" presStyleLbl="revTx" presStyleIdx="5" presStyleCnt="6">
        <dgm:presLayoutVars>
          <dgm:chMax val="1"/>
          <dgm:chPref val="1"/>
        </dgm:presLayoutVars>
      </dgm:prSet>
      <dgm:spPr/>
    </dgm:pt>
  </dgm:ptLst>
  <dgm:cxnLst>
    <dgm:cxn modelId="{EB783E10-BB6F-4CBE-81B0-E655C27CB07F}" type="presOf" srcId="{893F3DB7-6669-4C60-BB6F-9211409F53A3}" destId="{579E24AD-2080-46D5-B6D0-0F39A9EB93C9}" srcOrd="0" destOrd="0" presId="urn:microsoft.com/office/officeart/2018/2/layout/IconCircleList"/>
    <dgm:cxn modelId="{050E6914-FE52-4F01-A671-DEA0BAD43B39}" type="presOf" srcId="{F0A0996B-3BA2-4198-9B2A-A864CE02C71A}" destId="{AC8A08B6-136D-46D1-922E-577447454DD9}" srcOrd="0" destOrd="0" presId="urn:microsoft.com/office/officeart/2018/2/layout/IconCircleList"/>
    <dgm:cxn modelId="{0BCDB521-13DA-4F1B-A813-B4D597A3FC52}" type="presOf" srcId="{1337DF25-2522-42D3-BACE-0F86AB8EA13B}" destId="{FBD45FE5-8569-46AE-98D8-FEC66FF14FBF}" srcOrd="0" destOrd="0" presId="urn:microsoft.com/office/officeart/2018/2/layout/IconCircleList"/>
    <dgm:cxn modelId="{2FD6A966-D0D0-43AF-A5AA-1FDEEE7D6E86}" type="presOf" srcId="{6ABF36EB-1007-4801-8454-759201EF75AF}" destId="{A7733F61-CB40-498F-8C5F-142AED67CD98}" srcOrd="0" destOrd="0" presId="urn:microsoft.com/office/officeart/2018/2/layout/IconCircleList"/>
    <dgm:cxn modelId="{8DB8797A-67C2-4A4B-BC59-688BF492FFFB}" type="presOf" srcId="{64B9CCBE-4611-44C1-9E73-D2040050A3F7}" destId="{519AD614-5C0C-43E1-AFE6-BADC17B828A2}" srcOrd="0" destOrd="0" presId="urn:microsoft.com/office/officeart/2018/2/layout/IconCircleList"/>
    <dgm:cxn modelId="{EA80978E-AF1C-4E94-BFEA-C3E94CA5D3B0}" type="presOf" srcId="{5361F72B-87EE-46A3-80B8-D199B2D63DBF}" destId="{BCB405C5-0B8F-4470-98E4-3F0A265CC59A}" srcOrd="0" destOrd="0" presId="urn:microsoft.com/office/officeart/2018/2/layout/IconCircleList"/>
    <dgm:cxn modelId="{2326959B-5E04-4CD5-9269-979E901651BE}" srcId="{893F3DB7-6669-4C60-BB6F-9211409F53A3}" destId="{6ABF36EB-1007-4801-8454-759201EF75AF}" srcOrd="3" destOrd="0" parTransId="{75380ACE-5877-4D72-A5A8-6DCC61E90FD3}" sibTransId="{5361F72B-87EE-46A3-80B8-D199B2D63DBF}"/>
    <dgm:cxn modelId="{E430F1A2-2010-413B-A314-6B25F000A38A}" type="presOf" srcId="{BFF0B632-543C-4EC8-B347-F34B8C1E47CB}" destId="{D0815A19-C2CA-45D1-A36E-7DC6AD83E705}" srcOrd="0" destOrd="0" presId="urn:microsoft.com/office/officeart/2018/2/layout/IconCircleList"/>
    <dgm:cxn modelId="{D8CEC1A7-AECF-42CD-9321-F4C0A4ED02CC}" type="presOf" srcId="{D6CFF74D-1C42-4926-B5C5-2BA984ED9B17}" destId="{1991D54F-7340-4080-9499-0D7801B1FB18}" srcOrd="0" destOrd="0" presId="urn:microsoft.com/office/officeart/2018/2/layout/IconCircleList"/>
    <dgm:cxn modelId="{791B33C7-D53F-4779-9851-A257771A8063}" srcId="{893F3DB7-6669-4C60-BB6F-9211409F53A3}" destId="{758A21A9-A6D9-4A05-945B-19DB90FF7F4F}" srcOrd="1" destOrd="0" parTransId="{E6E586CC-0BE9-44F5-B747-FB903C4B6B4E}" sibTransId="{BFF0B632-543C-4EC8-B347-F34B8C1E47CB}"/>
    <dgm:cxn modelId="{2229FDD0-C10C-479E-A629-A5EDD214DD91}" type="presOf" srcId="{7A8EA835-35EE-4C12-9EDE-2E1BBCDBD340}" destId="{4955776A-3BF2-4130-B304-7511202A7CAF}" srcOrd="0" destOrd="0" presId="urn:microsoft.com/office/officeart/2018/2/layout/IconCircleList"/>
    <dgm:cxn modelId="{D84F07DC-2924-4515-A7C5-7610082D8313}" srcId="{893F3DB7-6669-4C60-BB6F-9211409F53A3}" destId="{1337DF25-2522-42D3-BACE-0F86AB8EA13B}" srcOrd="0" destOrd="0" parTransId="{4A3CAD3C-21CB-4930-9933-6567F3283575}" sibTransId="{7A8EA835-35EE-4C12-9EDE-2E1BBCDBD340}"/>
    <dgm:cxn modelId="{8115BCE2-8040-445E-B817-8793341CF9A2}" srcId="{893F3DB7-6669-4C60-BB6F-9211409F53A3}" destId="{64B9CCBE-4611-44C1-9E73-D2040050A3F7}" srcOrd="5" destOrd="0" parTransId="{E5133483-A13C-437B-8EFD-5DCFAAAE039F}" sibTransId="{776731A5-841D-477D-B899-AEC77B63AF09}"/>
    <dgm:cxn modelId="{9EFB73E5-01CF-4D58-864F-86B29DE474B2}" type="presOf" srcId="{AAEBB2E4-BAE1-406F-B03F-801AE9C76440}" destId="{C340919D-1E65-4FB6-BB87-96DDA1DBD1CA}" srcOrd="0" destOrd="0" presId="urn:microsoft.com/office/officeart/2018/2/layout/IconCircleList"/>
    <dgm:cxn modelId="{054E4AEC-063F-4977-9EE3-437DB30F6BFA}" type="presOf" srcId="{31CF1763-D8BC-431D-A06A-A5DBFE1E4D17}" destId="{5389723A-AE17-47DB-9931-625FF344472E}" srcOrd="0" destOrd="0" presId="urn:microsoft.com/office/officeart/2018/2/layout/IconCircleList"/>
    <dgm:cxn modelId="{CBCA70EF-F5BF-4977-B67F-C85E4E88B8DE}" srcId="{893F3DB7-6669-4C60-BB6F-9211409F53A3}" destId="{D6CFF74D-1C42-4926-B5C5-2BA984ED9B17}" srcOrd="2" destOrd="0" parTransId="{E45F908E-9DF8-45AE-8999-FCFB301A87B7}" sibTransId="{31CF1763-D8BC-431D-A06A-A5DBFE1E4D17}"/>
    <dgm:cxn modelId="{632A4BF9-981B-4FD5-B4B6-9938E4B113E4}" type="presOf" srcId="{758A21A9-A6D9-4A05-945B-19DB90FF7F4F}" destId="{EF121009-BDE2-4924-8A14-1A1957F97CE6}" srcOrd="0" destOrd="0" presId="urn:microsoft.com/office/officeart/2018/2/layout/IconCircleList"/>
    <dgm:cxn modelId="{6A10F6FA-BB3A-4047-B9A8-8B3F0EBB27B0}" srcId="{893F3DB7-6669-4C60-BB6F-9211409F53A3}" destId="{AAEBB2E4-BAE1-406F-B03F-801AE9C76440}" srcOrd="4" destOrd="0" parTransId="{B6AD33E8-E090-427C-B46E-D0BBB41031BF}" sibTransId="{F0A0996B-3BA2-4198-9B2A-A864CE02C71A}"/>
    <dgm:cxn modelId="{B2A11A2A-A0CF-4BC2-945C-AAFB0C616A1E}" type="presParOf" srcId="{579E24AD-2080-46D5-B6D0-0F39A9EB93C9}" destId="{1292D390-2CCC-48A3-8600-F4728706A59F}" srcOrd="0" destOrd="0" presId="urn:microsoft.com/office/officeart/2018/2/layout/IconCircleList"/>
    <dgm:cxn modelId="{298959CD-823F-4689-988E-FA63D1FAB4BC}" type="presParOf" srcId="{1292D390-2CCC-48A3-8600-F4728706A59F}" destId="{F7A4E61F-493E-49ED-A462-E8095AA6F787}" srcOrd="0" destOrd="0" presId="urn:microsoft.com/office/officeart/2018/2/layout/IconCircleList"/>
    <dgm:cxn modelId="{0F76C363-9D6A-4338-9EAB-17EFAAECFB5A}" type="presParOf" srcId="{F7A4E61F-493E-49ED-A462-E8095AA6F787}" destId="{8ABC3F7B-6852-4A17-84F9-AE796562A6F3}" srcOrd="0" destOrd="0" presId="urn:microsoft.com/office/officeart/2018/2/layout/IconCircleList"/>
    <dgm:cxn modelId="{DBCB35B0-2A07-4113-94CF-18ADF9CB954F}" type="presParOf" srcId="{F7A4E61F-493E-49ED-A462-E8095AA6F787}" destId="{E67F4549-6137-45A9-A8C4-A3615C64199B}" srcOrd="1" destOrd="0" presId="urn:microsoft.com/office/officeart/2018/2/layout/IconCircleList"/>
    <dgm:cxn modelId="{6FBCCF3A-602D-4DC6-BB37-A9335922FAA8}" type="presParOf" srcId="{F7A4E61F-493E-49ED-A462-E8095AA6F787}" destId="{01F3E850-2853-45DB-A107-C7FA649BE77B}" srcOrd="2" destOrd="0" presId="urn:microsoft.com/office/officeart/2018/2/layout/IconCircleList"/>
    <dgm:cxn modelId="{A311CB29-106E-4528-857D-74A4506D6B4D}" type="presParOf" srcId="{F7A4E61F-493E-49ED-A462-E8095AA6F787}" destId="{FBD45FE5-8569-46AE-98D8-FEC66FF14FBF}" srcOrd="3" destOrd="0" presId="urn:microsoft.com/office/officeart/2018/2/layout/IconCircleList"/>
    <dgm:cxn modelId="{ADA9F014-810F-4E3F-9808-83DB28F4B065}" type="presParOf" srcId="{1292D390-2CCC-48A3-8600-F4728706A59F}" destId="{4955776A-3BF2-4130-B304-7511202A7CAF}" srcOrd="1" destOrd="0" presId="urn:microsoft.com/office/officeart/2018/2/layout/IconCircleList"/>
    <dgm:cxn modelId="{5138B341-2458-46EC-9448-7EF0B29D3048}" type="presParOf" srcId="{1292D390-2CCC-48A3-8600-F4728706A59F}" destId="{B5C822DA-32CF-4285-9227-656C317EF7CD}" srcOrd="2" destOrd="0" presId="urn:microsoft.com/office/officeart/2018/2/layout/IconCircleList"/>
    <dgm:cxn modelId="{D2304C0A-9844-419E-8DA5-223C4EF83F67}" type="presParOf" srcId="{B5C822DA-32CF-4285-9227-656C317EF7CD}" destId="{24166F44-4236-488D-BEA1-15274D65C9BF}" srcOrd="0" destOrd="0" presId="urn:microsoft.com/office/officeart/2018/2/layout/IconCircleList"/>
    <dgm:cxn modelId="{43CA3B18-3339-471C-B5B5-646824F1C781}" type="presParOf" srcId="{B5C822DA-32CF-4285-9227-656C317EF7CD}" destId="{AE9C5F6D-6D56-4D3E-BB0F-10D5A4F25927}" srcOrd="1" destOrd="0" presId="urn:microsoft.com/office/officeart/2018/2/layout/IconCircleList"/>
    <dgm:cxn modelId="{72588549-A36E-486A-BB7A-EAD536A59546}" type="presParOf" srcId="{B5C822DA-32CF-4285-9227-656C317EF7CD}" destId="{209E5631-7F1C-4CB2-92CC-718D7BF2A760}" srcOrd="2" destOrd="0" presId="urn:microsoft.com/office/officeart/2018/2/layout/IconCircleList"/>
    <dgm:cxn modelId="{A301FCE4-F582-43E6-837C-AA7FB57A01D1}" type="presParOf" srcId="{B5C822DA-32CF-4285-9227-656C317EF7CD}" destId="{EF121009-BDE2-4924-8A14-1A1957F97CE6}" srcOrd="3" destOrd="0" presId="urn:microsoft.com/office/officeart/2018/2/layout/IconCircleList"/>
    <dgm:cxn modelId="{0F173625-4FAE-4FE1-865C-9EF8103B6225}" type="presParOf" srcId="{1292D390-2CCC-48A3-8600-F4728706A59F}" destId="{D0815A19-C2CA-45D1-A36E-7DC6AD83E705}" srcOrd="3" destOrd="0" presId="urn:microsoft.com/office/officeart/2018/2/layout/IconCircleList"/>
    <dgm:cxn modelId="{705A2131-C21A-456C-8A05-F86AE84FE942}" type="presParOf" srcId="{1292D390-2CCC-48A3-8600-F4728706A59F}" destId="{1521941C-9A1A-46E6-A576-73B37DCF217D}" srcOrd="4" destOrd="0" presId="urn:microsoft.com/office/officeart/2018/2/layout/IconCircleList"/>
    <dgm:cxn modelId="{3736B723-35CC-406F-99EB-449477552688}" type="presParOf" srcId="{1521941C-9A1A-46E6-A576-73B37DCF217D}" destId="{64D82F4C-A984-4FFE-9920-0C7CBEDD8F44}" srcOrd="0" destOrd="0" presId="urn:microsoft.com/office/officeart/2018/2/layout/IconCircleList"/>
    <dgm:cxn modelId="{C03B82A7-C925-479B-B511-CBB340BB9654}" type="presParOf" srcId="{1521941C-9A1A-46E6-A576-73B37DCF217D}" destId="{4EF3F092-97BA-4373-B12B-400B7B28E06C}" srcOrd="1" destOrd="0" presId="urn:microsoft.com/office/officeart/2018/2/layout/IconCircleList"/>
    <dgm:cxn modelId="{06135A0E-04F8-4209-88E0-CAB62063D9DC}" type="presParOf" srcId="{1521941C-9A1A-46E6-A576-73B37DCF217D}" destId="{B45EDCB8-9EE7-4FDF-A249-2A33478104A2}" srcOrd="2" destOrd="0" presId="urn:microsoft.com/office/officeart/2018/2/layout/IconCircleList"/>
    <dgm:cxn modelId="{FD2545FA-00F9-44F7-BB1F-F6D3B7F66696}" type="presParOf" srcId="{1521941C-9A1A-46E6-A576-73B37DCF217D}" destId="{1991D54F-7340-4080-9499-0D7801B1FB18}" srcOrd="3" destOrd="0" presId="urn:microsoft.com/office/officeart/2018/2/layout/IconCircleList"/>
    <dgm:cxn modelId="{381841D6-A6F0-4A3A-B670-509F68228E79}" type="presParOf" srcId="{1292D390-2CCC-48A3-8600-F4728706A59F}" destId="{5389723A-AE17-47DB-9931-625FF344472E}" srcOrd="5" destOrd="0" presId="urn:microsoft.com/office/officeart/2018/2/layout/IconCircleList"/>
    <dgm:cxn modelId="{831CD792-15B2-4FC0-B585-6B68A1B1322F}" type="presParOf" srcId="{1292D390-2CCC-48A3-8600-F4728706A59F}" destId="{08762D50-53B2-4170-BDD5-0CB63981590D}" srcOrd="6" destOrd="0" presId="urn:microsoft.com/office/officeart/2018/2/layout/IconCircleList"/>
    <dgm:cxn modelId="{2A427D8E-DB5F-4488-B14B-F42AB798C973}" type="presParOf" srcId="{08762D50-53B2-4170-BDD5-0CB63981590D}" destId="{57CA0E44-F345-4554-B876-A45577D16FE6}" srcOrd="0" destOrd="0" presId="urn:microsoft.com/office/officeart/2018/2/layout/IconCircleList"/>
    <dgm:cxn modelId="{CD327E94-F6AD-4C2E-888F-A96C07551435}" type="presParOf" srcId="{08762D50-53B2-4170-BDD5-0CB63981590D}" destId="{3D26F963-59C8-4A09-AD46-F8FBDC13B886}" srcOrd="1" destOrd="0" presId="urn:microsoft.com/office/officeart/2018/2/layout/IconCircleList"/>
    <dgm:cxn modelId="{B58A1DA9-05E7-463F-AB8C-F3247285FC80}" type="presParOf" srcId="{08762D50-53B2-4170-BDD5-0CB63981590D}" destId="{9FFC3B87-7B2F-4A23-BFB6-7BAE18760E0B}" srcOrd="2" destOrd="0" presId="urn:microsoft.com/office/officeart/2018/2/layout/IconCircleList"/>
    <dgm:cxn modelId="{AD6B02FF-463A-4EC6-9D56-73C39C438FF5}" type="presParOf" srcId="{08762D50-53B2-4170-BDD5-0CB63981590D}" destId="{A7733F61-CB40-498F-8C5F-142AED67CD98}" srcOrd="3" destOrd="0" presId="urn:microsoft.com/office/officeart/2018/2/layout/IconCircleList"/>
    <dgm:cxn modelId="{E5D3498D-EF88-435C-B2FF-DD9B633ED8C3}" type="presParOf" srcId="{1292D390-2CCC-48A3-8600-F4728706A59F}" destId="{BCB405C5-0B8F-4470-98E4-3F0A265CC59A}" srcOrd="7" destOrd="0" presId="urn:microsoft.com/office/officeart/2018/2/layout/IconCircleList"/>
    <dgm:cxn modelId="{928DA4F3-0F69-4791-81A3-410DDDF82B4F}" type="presParOf" srcId="{1292D390-2CCC-48A3-8600-F4728706A59F}" destId="{EEA26F33-ABA2-4331-A0AA-C343073DAA51}" srcOrd="8" destOrd="0" presId="urn:microsoft.com/office/officeart/2018/2/layout/IconCircleList"/>
    <dgm:cxn modelId="{4320F34B-DC29-42A0-9F49-9A12BCCCD8BB}" type="presParOf" srcId="{EEA26F33-ABA2-4331-A0AA-C343073DAA51}" destId="{18BBB326-B538-4E8D-910E-035A9A3D4DF5}" srcOrd="0" destOrd="0" presId="urn:microsoft.com/office/officeart/2018/2/layout/IconCircleList"/>
    <dgm:cxn modelId="{07BA16E5-D4ED-42B3-B3F0-D65879E28A42}" type="presParOf" srcId="{EEA26F33-ABA2-4331-A0AA-C343073DAA51}" destId="{EF00D3A8-E4CD-486B-B62C-A9AD3D9A8CE5}" srcOrd="1" destOrd="0" presId="urn:microsoft.com/office/officeart/2018/2/layout/IconCircleList"/>
    <dgm:cxn modelId="{9E8C3B9A-EAF8-4353-9446-F4DD11DCDF40}" type="presParOf" srcId="{EEA26F33-ABA2-4331-A0AA-C343073DAA51}" destId="{3C633D18-07A7-4A94-9163-A51519019F14}" srcOrd="2" destOrd="0" presId="urn:microsoft.com/office/officeart/2018/2/layout/IconCircleList"/>
    <dgm:cxn modelId="{5C186F72-B317-45AE-97FA-7B5DF0F046EE}" type="presParOf" srcId="{EEA26F33-ABA2-4331-A0AA-C343073DAA51}" destId="{C340919D-1E65-4FB6-BB87-96DDA1DBD1CA}" srcOrd="3" destOrd="0" presId="urn:microsoft.com/office/officeart/2018/2/layout/IconCircleList"/>
    <dgm:cxn modelId="{F0744A4B-8E40-4496-9E08-33D2B4B3D237}" type="presParOf" srcId="{1292D390-2CCC-48A3-8600-F4728706A59F}" destId="{AC8A08B6-136D-46D1-922E-577447454DD9}" srcOrd="9" destOrd="0" presId="urn:microsoft.com/office/officeart/2018/2/layout/IconCircleList"/>
    <dgm:cxn modelId="{CFC39D14-F5E8-4A98-A74B-338587F5ECD4}" type="presParOf" srcId="{1292D390-2CCC-48A3-8600-F4728706A59F}" destId="{46EC7C11-F92D-45C7-B0A3-E06983C42AFF}" srcOrd="10" destOrd="0" presId="urn:microsoft.com/office/officeart/2018/2/layout/IconCircleList"/>
    <dgm:cxn modelId="{873DBD40-F72B-4DEC-9AFF-C193DAECC508}" type="presParOf" srcId="{46EC7C11-F92D-45C7-B0A3-E06983C42AFF}" destId="{3D699AAC-5C72-40EF-A1B8-C29D0A06959F}" srcOrd="0" destOrd="0" presId="urn:microsoft.com/office/officeart/2018/2/layout/IconCircleList"/>
    <dgm:cxn modelId="{157573EA-CAAB-4C34-B985-C73BEB1D6E90}" type="presParOf" srcId="{46EC7C11-F92D-45C7-B0A3-E06983C42AFF}" destId="{F42D4140-A48B-4E73-831F-CE9703A11E72}" srcOrd="1" destOrd="0" presId="urn:microsoft.com/office/officeart/2018/2/layout/IconCircleList"/>
    <dgm:cxn modelId="{3CA84388-E807-4146-A439-EDE42938155A}" type="presParOf" srcId="{46EC7C11-F92D-45C7-B0A3-E06983C42AFF}" destId="{555830B7-5BEE-4EAD-B5F5-E9B460987367}" srcOrd="2" destOrd="0" presId="urn:microsoft.com/office/officeart/2018/2/layout/IconCircleList"/>
    <dgm:cxn modelId="{DF0CA8C9-1BBF-4B4D-80E3-EA5EFCCD83D7}" type="presParOf" srcId="{46EC7C11-F92D-45C7-B0A3-E06983C42AFF}" destId="{519AD614-5C0C-43E1-AFE6-BADC17B828A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1B32C-9686-4982-A0D0-745D26C2FAD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CBFDB25-7B88-4A77-B478-749CF18430E8}">
      <dgm:prSet custT="1"/>
      <dgm:spPr/>
      <dgm:t>
        <a:bodyPr/>
        <a:lstStyle/>
        <a:p>
          <a:pPr algn="l">
            <a:lnSpc>
              <a:spcPct val="100000"/>
            </a:lnSpc>
          </a:pPr>
          <a:r>
            <a:rPr lang="en-US" sz="1400" dirty="0">
              <a:latin typeface="Aptos Display" panose="020B0004020202020204" pitchFamily="34" charset="0"/>
            </a:rPr>
            <a:t>Managing relapses in MS typically focuses on reducing inflammation to speed recovery and lessen the impact of acute symptoms. Corticosteroids are the first-line treatment for MS relapses due to their anti-inflammatory effects. High-dose intravenous methylprednisolone (IVMP) is commonly prescribed over three to five days, which helps shorten recovery time, although it doesn’t affect the long-term course of MS. </a:t>
          </a:r>
        </a:p>
        <a:p>
          <a:pPr algn="l">
            <a:lnSpc>
              <a:spcPct val="100000"/>
            </a:lnSpc>
          </a:pPr>
          <a:r>
            <a:rPr lang="en-US" sz="1400" dirty="0">
              <a:latin typeface="Aptos Display" panose="020B0004020202020204" pitchFamily="34" charset="0"/>
            </a:rPr>
            <a:t>Oral corticosteroids, like prednisone, can also be used in some cases, but IV corticosteroids are often preferred for their potency and rapid onset of action.</a:t>
          </a:r>
        </a:p>
      </dgm:t>
    </dgm:pt>
    <dgm:pt modelId="{E415EB84-DB51-4548-A84D-79EB36720B6A}" type="parTrans" cxnId="{06FF327F-5A22-4C00-AE82-90870A07F3BA}">
      <dgm:prSet/>
      <dgm:spPr/>
      <dgm:t>
        <a:bodyPr/>
        <a:lstStyle/>
        <a:p>
          <a:endParaRPr lang="en-US"/>
        </a:p>
      </dgm:t>
    </dgm:pt>
    <dgm:pt modelId="{D1E96CA5-92CD-496A-BCFF-9EEF758ACE60}" type="sibTrans" cxnId="{06FF327F-5A22-4C00-AE82-90870A07F3BA}">
      <dgm:prSet/>
      <dgm:spPr/>
      <dgm:t>
        <a:bodyPr/>
        <a:lstStyle/>
        <a:p>
          <a:pPr>
            <a:lnSpc>
              <a:spcPct val="100000"/>
            </a:lnSpc>
          </a:pPr>
          <a:endParaRPr lang="en-US"/>
        </a:p>
      </dgm:t>
    </dgm:pt>
    <dgm:pt modelId="{F5148179-ECCB-4667-91A9-BBE2F9F732AA}">
      <dgm:prSet custT="1"/>
      <dgm:spPr/>
      <dgm:t>
        <a:bodyPr/>
        <a:lstStyle/>
        <a:p>
          <a:pPr>
            <a:lnSpc>
              <a:spcPct val="100000"/>
            </a:lnSpc>
          </a:pPr>
          <a:r>
            <a:rPr lang="en-US" sz="1600" dirty="0">
              <a:latin typeface="Aptos Display" panose="020B0004020202020204" pitchFamily="34" charset="0"/>
            </a:rPr>
            <a:t>If a patient doesn’t respond adequately to corticosteroids, alternative treatments such as adrenocorticotropic hormone (ACTH) gel may be used. </a:t>
          </a:r>
        </a:p>
      </dgm:t>
    </dgm:pt>
    <dgm:pt modelId="{DE03D616-DC60-4340-A6E7-4F81F38A9409}" type="parTrans" cxnId="{8D87E2B5-8BF4-4963-8E4B-610FF0AE81A7}">
      <dgm:prSet/>
      <dgm:spPr/>
      <dgm:t>
        <a:bodyPr/>
        <a:lstStyle/>
        <a:p>
          <a:endParaRPr lang="en-US"/>
        </a:p>
      </dgm:t>
    </dgm:pt>
    <dgm:pt modelId="{80091913-2214-4AD2-A9CF-5914A0CE900F}" type="sibTrans" cxnId="{8D87E2B5-8BF4-4963-8E4B-610FF0AE81A7}">
      <dgm:prSet/>
      <dgm:spPr/>
      <dgm:t>
        <a:bodyPr/>
        <a:lstStyle/>
        <a:p>
          <a:pPr>
            <a:lnSpc>
              <a:spcPct val="100000"/>
            </a:lnSpc>
          </a:pPr>
          <a:endParaRPr lang="en-US"/>
        </a:p>
      </dgm:t>
    </dgm:pt>
    <dgm:pt modelId="{E684A188-3C45-4D3E-8B74-8363D6A89597}">
      <dgm:prSet custT="1"/>
      <dgm:spPr/>
      <dgm:t>
        <a:bodyPr/>
        <a:lstStyle/>
        <a:p>
          <a:pPr>
            <a:lnSpc>
              <a:spcPct val="100000"/>
            </a:lnSpc>
          </a:pPr>
          <a:r>
            <a:rPr lang="en-US" sz="1400" dirty="0">
              <a:latin typeface="Aptos Display" panose="020B0004020202020204" pitchFamily="34" charset="0"/>
            </a:rPr>
            <a:t>While initially a standard option before the widespread use of corticosteroids, ACTH remains an option today, especially in patients who can’t tolerate steroid therapy. ACTH works by stimulating the adrenal glands to produce natural steroids, though it’s generally less convenient and more expensive than IV corticosteroids.</a:t>
          </a:r>
        </a:p>
      </dgm:t>
    </dgm:pt>
    <dgm:pt modelId="{A7A51C12-B3CD-43FD-9B1F-6AB004BC5C59}" type="parTrans" cxnId="{CFFE40DB-E031-44FA-BAFB-258C71107687}">
      <dgm:prSet/>
      <dgm:spPr/>
      <dgm:t>
        <a:bodyPr/>
        <a:lstStyle/>
        <a:p>
          <a:endParaRPr lang="en-US"/>
        </a:p>
      </dgm:t>
    </dgm:pt>
    <dgm:pt modelId="{84FED4E5-321C-43F4-8890-BA7D11690112}" type="sibTrans" cxnId="{CFFE40DB-E031-44FA-BAFB-258C71107687}">
      <dgm:prSet/>
      <dgm:spPr/>
      <dgm:t>
        <a:bodyPr/>
        <a:lstStyle/>
        <a:p>
          <a:pPr>
            <a:lnSpc>
              <a:spcPct val="100000"/>
            </a:lnSpc>
          </a:pPr>
          <a:endParaRPr lang="en-US"/>
        </a:p>
      </dgm:t>
    </dgm:pt>
    <dgm:pt modelId="{5E8F74AA-AB7D-43F1-ABE1-B4F338613E81}">
      <dgm:prSet custT="1"/>
      <dgm:spPr/>
      <dgm:t>
        <a:bodyPr/>
        <a:lstStyle/>
        <a:p>
          <a:pPr>
            <a:lnSpc>
              <a:spcPct val="100000"/>
            </a:lnSpc>
          </a:pPr>
          <a:r>
            <a:rPr lang="en-US" sz="1600" dirty="0">
              <a:latin typeface="Aptos Display" panose="020B0004020202020204" pitchFamily="34" charset="0"/>
            </a:rPr>
            <a:t>Ultimately, the specific treatment plan should be tailored to each patient’s condition and previous response to therapies, with ongoing monitoring by a healthcare provider to determine the best approach for relapse management in MS.</a:t>
          </a:r>
        </a:p>
      </dgm:t>
    </dgm:pt>
    <dgm:pt modelId="{D08BEF69-F05B-4567-B27B-8B09E01C465D}" type="parTrans" cxnId="{09E950D7-F9BF-47FB-BB2B-2B70F78C084F}">
      <dgm:prSet/>
      <dgm:spPr/>
      <dgm:t>
        <a:bodyPr/>
        <a:lstStyle/>
        <a:p>
          <a:endParaRPr lang="en-US"/>
        </a:p>
      </dgm:t>
    </dgm:pt>
    <dgm:pt modelId="{5FE02E24-54A9-4C0C-937B-B892F1BD13B9}" type="sibTrans" cxnId="{09E950D7-F9BF-47FB-BB2B-2B70F78C084F}">
      <dgm:prSet/>
      <dgm:spPr/>
      <dgm:t>
        <a:bodyPr/>
        <a:lstStyle/>
        <a:p>
          <a:endParaRPr lang="en-US"/>
        </a:p>
      </dgm:t>
    </dgm:pt>
    <dgm:pt modelId="{37F0889A-1905-42C9-A75A-F1F05AD09575}" type="pres">
      <dgm:prSet presAssocID="{2A01B32C-9686-4982-A0D0-745D26C2FAD8}" presName="root" presStyleCnt="0">
        <dgm:presLayoutVars>
          <dgm:dir/>
          <dgm:resizeHandles val="exact"/>
        </dgm:presLayoutVars>
      </dgm:prSet>
      <dgm:spPr/>
    </dgm:pt>
    <dgm:pt modelId="{8EA902F3-C654-4895-AC74-8E97181482D4}" type="pres">
      <dgm:prSet presAssocID="{2A01B32C-9686-4982-A0D0-745D26C2FAD8}" presName="container" presStyleCnt="0">
        <dgm:presLayoutVars>
          <dgm:dir/>
          <dgm:resizeHandles val="exact"/>
        </dgm:presLayoutVars>
      </dgm:prSet>
      <dgm:spPr/>
    </dgm:pt>
    <dgm:pt modelId="{154013F6-788B-460D-9CDF-0D00EBE8EA43}" type="pres">
      <dgm:prSet presAssocID="{ECBFDB25-7B88-4A77-B478-749CF18430E8}" presName="compNode" presStyleCnt="0"/>
      <dgm:spPr/>
    </dgm:pt>
    <dgm:pt modelId="{DC0F3468-8890-44F7-B23D-A327B2BCEE05}" type="pres">
      <dgm:prSet presAssocID="{ECBFDB25-7B88-4A77-B478-749CF18430E8}" presName="iconBgRect" presStyleLbl="bgShp" presStyleIdx="0" presStyleCnt="4"/>
      <dgm:spPr/>
    </dgm:pt>
    <dgm:pt modelId="{3E8D435C-9A5D-4724-B187-83FD129B2FFE}" type="pres">
      <dgm:prSet presAssocID="{ECBFDB25-7B88-4A77-B478-749CF18430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981D1B38-0337-475F-87C2-B7F5F1241C6F}" type="pres">
      <dgm:prSet presAssocID="{ECBFDB25-7B88-4A77-B478-749CF18430E8}" presName="spaceRect" presStyleCnt="0"/>
      <dgm:spPr/>
    </dgm:pt>
    <dgm:pt modelId="{7BF30754-3CA3-4E85-8F07-D32C2F5180CA}" type="pres">
      <dgm:prSet presAssocID="{ECBFDB25-7B88-4A77-B478-749CF18430E8}" presName="textRect" presStyleLbl="revTx" presStyleIdx="0" presStyleCnt="4" custScaleX="140910" custLinFactNeighborX="12555" custLinFactNeighborY="7574">
        <dgm:presLayoutVars>
          <dgm:chMax val="1"/>
          <dgm:chPref val="1"/>
        </dgm:presLayoutVars>
      </dgm:prSet>
      <dgm:spPr/>
    </dgm:pt>
    <dgm:pt modelId="{9A213CB0-B37E-4D16-8774-476F3B2672A6}" type="pres">
      <dgm:prSet presAssocID="{D1E96CA5-92CD-496A-BCFF-9EEF758ACE60}" presName="sibTrans" presStyleLbl="sibTrans2D1" presStyleIdx="0" presStyleCnt="0"/>
      <dgm:spPr/>
    </dgm:pt>
    <dgm:pt modelId="{CB484549-34D9-43A9-9905-3B6B22AE6168}" type="pres">
      <dgm:prSet presAssocID="{F5148179-ECCB-4667-91A9-BBE2F9F732AA}" presName="compNode" presStyleCnt="0"/>
      <dgm:spPr/>
    </dgm:pt>
    <dgm:pt modelId="{E19F3479-E1D6-4645-B198-F086B4C7B9DC}" type="pres">
      <dgm:prSet presAssocID="{F5148179-ECCB-4667-91A9-BBE2F9F732AA}" presName="iconBgRect" presStyleLbl="bgShp" presStyleIdx="1" presStyleCnt="4"/>
      <dgm:spPr/>
    </dgm:pt>
    <dgm:pt modelId="{0C24C386-53DD-4433-A8BD-C6BB90771001}" type="pres">
      <dgm:prSet presAssocID="{F5148179-ECCB-4667-91A9-BBE2F9F732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edle"/>
        </a:ext>
      </dgm:extLst>
    </dgm:pt>
    <dgm:pt modelId="{6D279A5F-487D-4F6F-A699-5AFD9D9DA604}" type="pres">
      <dgm:prSet presAssocID="{F5148179-ECCB-4667-91A9-BBE2F9F732AA}" presName="spaceRect" presStyleCnt="0"/>
      <dgm:spPr/>
    </dgm:pt>
    <dgm:pt modelId="{4DE1B59C-8C64-4C63-9A4A-D7170644B91C}" type="pres">
      <dgm:prSet presAssocID="{F5148179-ECCB-4667-91A9-BBE2F9F732AA}" presName="textRect" presStyleLbl="revTx" presStyleIdx="1" presStyleCnt="4">
        <dgm:presLayoutVars>
          <dgm:chMax val="1"/>
          <dgm:chPref val="1"/>
        </dgm:presLayoutVars>
      </dgm:prSet>
      <dgm:spPr/>
    </dgm:pt>
    <dgm:pt modelId="{E7E0C9B5-2B56-4F06-B0F9-5E26B964D5C6}" type="pres">
      <dgm:prSet presAssocID="{80091913-2214-4AD2-A9CF-5914A0CE900F}" presName="sibTrans" presStyleLbl="sibTrans2D1" presStyleIdx="0" presStyleCnt="0"/>
      <dgm:spPr/>
    </dgm:pt>
    <dgm:pt modelId="{2F7969B1-A0CE-4D47-8576-435266F0E530}" type="pres">
      <dgm:prSet presAssocID="{E684A188-3C45-4D3E-8B74-8363D6A89597}" presName="compNode" presStyleCnt="0"/>
      <dgm:spPr/>
    </dgm:pt>
    <dgm:pt modelId="{DA29B468-7894-429C-81FF-D9CBA73952FD}" type="pres">
      <dgm:prSet presAssocID="{E684A188-3C45-4D3E-8B74-8363D6A89597}" presName="iconBgRect" presStyleLbl="bgShp" presStyleIdx="2" presStyleCnt="4" custLinFactNeighborX="-2580" custLinFactNeighborY="31479"/>
      <dgm:spPr/>
    </dgm:pt>
    <dgm:pt modelId="{BB279AC0-2A49-4781-86BC-012D2D832DE7}" type="pres">
      <dgm:prSet presAssocID="{E684A188-3C45-4D3E-8B74-8363D6A89597}" presName="iconRect" presStyleLbl="node1" presStyleIdx="2" presStyleCnt="4" custLinFactNeighborX="-5931" custLinFactNeighborY="5593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3F71CE43-948C-478D-BA43-A0B200DBACDB}" type="pres">
      <dgm:prSet presAssocID="{E684A188-3C45-4D3E-8B74-8363D6A89597}" presName="spaceRect" presStyleCnt="0"/>
      <dgm:spPr/>
    </dgm:pt>
    <dgm:pt modelId="{EED2807F-C86A-4CA0-A958-641CB5BD2B3A}" type="pres">
      <dgm:prSet presAssocID="{E684A188-3C45-4D3E-8B74-8363D6A89597}" presName="textRect" presStyleLbl="revTx" presStyleIdx="2" presStyleCnt="4" custScaleX="121450" custLinFactNeighborX="2238" custLinFactNeighborY="37719">
        <dgm:presLayoutVars>
          <dgm:chMax val="1"/>
          <dgm:chPref val="1"/>
        </dgm:presLayoutVars>
      </dgm:prSet>
      <dgm:spPr/>
    </dgm:pt>
    <dgm:pt modelId="{A5E49574-B132-4630-B5C5-85DBE4D43CBB}" type="pres">
      <dgm:prSet presAssocID="{84FED4E5-321C-43F4-8890-BA7D11690112}" presName="sibTrans" presStyleLbl="sibTrans2D1" presStyleIdx="0" presStyleCnt="0"/>
      <dgm:spPr/>
    </dgm:pt>
    <dgm:pt modelId="{C87BEF31-EC83-4674-8CDC-E470757A1644}" type="pres">
      <dgm:prSet presAssocID="{5E8F74AA-AB7D-43F1-ABE1-B4F338613E81}" presName="compNode" presStyleCnt="0"/>
      <dgm:spPr/>
    </dgm:pt>
    <dgm:pt modelId="{C53FC189-B192-4C54-A1B3-2B53B20D6A4D}" type="pres">
      <dgm:prSet presAssocID="{5E8F74AA-AB7D-43F1-ABE1-B4F338613E81}" presName="iconBgRect" presStyleLbl="bgShp" presStyleIdx="3" presStyleCnt="4" custLinFactNeighborX="-860" custLinFactNeighborY="19780"/>
      <dgm:spPr/>
    </dgm:pt>
    <dgm:pt modelId="{F9645315-C473-4F73-A151-D69EF3C894B9}" type="pres">
      <dgm:prSet presAssocID="{5E8F74AA-AB7D-43F1-ABE1-B4F338613E81}" presName="iconRect" presStyleLbl="node1" presStyleIdx="3" presStyleCnt="4" custLinFactNeighborY="4048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DA51340C-5DCE-4296-A99C-3C99E95CFEC2}" type="pres">
      <dgm:prSet presAssocID="{5E8F74AA-AB7D-43F1-ABE1-B4F338613E81}" presName="spaceRect" presStyleCnt="0"/>
      <dgm:spPr/>
    </dgm:pt>
    <dgm:pt modelId="{EF731191-7A07-4048-84B8-5BC5D50AEF66}" type="pres">
      <dgm:prSet presAssocID="{5E8F74AA-AB7D-43F1-ABE1-B4F338613E81}" presName="textRect" presStyleLbl="revTx" presStyleIdx="3" presStyleCnt="4" custLinFactNeighborY="13760">
        <dgm:presLayoutVars>
          <dgm:chMax val="1"/>
          <dgm:chPref val="1"/>
        </dgm:presLayoutVars>
      </dgm:prSet>
      <dgm:spPr/>
    </dgm:pt>
  </dgm:ptLst>
  <dgm:cxnLst>
    <dgm:cxn modelId="{AD6FBE02-7C02-451F-A900-1482826FC397}" type="presOf" srcId="{D1E96CA5-92CD-496A-BCFF-9EEF758ACE60}" destId="{9A213CB0-B37E-4D16-8774-476F3B2672A6}" srcOrd="0" destOrd="0" presId="urn:microsoft.com/office/officeart/2018/2/layout/IconCircleList"/>
    <dgm:cxn modelId="{20F56809-E2DA-4646-B857-6E771EA5670F}" type="presOf" srcId="{5E8F74AA-AB7D-43F1-ABE1-B4F338613E81}" destId="{EF731191-7A07-4048-84B8-5BC5D50AEF66}" srcOrd="0" destOrd="0" presId="urn:microsoft.com/office/officeart/2018/2/layout/IconCircleList"/>
    <dgm:cxn modelId="{68E9E439-48C6-45D6-9225-5F20B66AA602}" type="presOf" srcId="{2A01B32C-9686-4982-A0D0-745D26C2FAD8}" destId="{37F0889A-1905-42C9-A75A-F1F05AD09575}" srcOrd="0" destOrd="0" presId="urn:microsoft.com/office/officeart/2018/2/layout/IconCircleList"/>
    <dgm:cxn modelId="{45121F5B-27E2-4642-9D1D-6DE4C360F55E}" type="presOf" srcId="{E684A188-3C45-4D3E-8B74-8363D6A89597}" destId="{EED2807F-C86A-4CA0-A958-641CB5BD2B3A}" srcOrd="0" destOrd="0" presId="urn:microsoft.com/office/officeart/2018/2/layout/IconCircleList"/>
    <dgm:cxn modelId="{FAA65671-6955-4D1B-8C42-A31050261514}" type="presOf" srcId="{ECBFDB25-7B88-4A77-B478-749CF18430E8}" destId="{7BF30754-3CA3-4E85-8F07-D32C2F5180CA}" srcOrd="0" destOrd="0" presId="urn:microsoft.com/office/officeart/2018/2/layout/IconCircleList"/>
    <dgm:cxn modelId="{06FF327F-5A22-4C00-AE82-90870A07F3BA}" srcId="{2A01B32C-9686-4982-A0D0-745D26C2FAD8}" destId="{ECBFDB25-7B88-4A77-B478-749CF18430E8}" srcOrd="0" destOrd="0" parTransId="{E415EB84-DB51-4548-A84D-79EB36720B6A}" sibTransId="{D1E96CA5-92CD-496A-BCFF-9EEF758ACE60}"/>
    <dgm:cxn modelId="{6DA8C7A6-0B53-473D-AB9E-3B1A64ECA19C}" type="presOf" srcId="{F5148179-ECCB-4667-91A9-BBE2F9F732AA}" destId="{4DE1B59C-8C64-4C63-9A4A-D7170644B91C}" srcOrd="0" destOrd="0" presId="urn:microsoft.com/office/officeart/2018/2/layout/IconCircleList"/>
    <dgm:cxn modelId="{310B40AB-C9B2-48B7-9DCA-5103D6CB90F2}" type="presOf" srcId="{80091913-2214-4AD2-A9CF-5914A0CE900F}" destId="{E7E0C9B5-2B56-4F06-B0F9-5E26B964D5C6}" srcOrd="0" destOrd="0" presId="urn:microsoft.com/office/officeart/2018/2/layout/IconCircleList"/>
    <dgm:cxn modelId="{8D87E2B5-8BF4-4963-8E4B-610FF0AE81A7}" srcId="{2A01B32C-9686-4982-A0D0-745D26C2FAD8}" destId="{F5148179-ECCB-4667-91A9-BBE2F9F732AA}" srcOrd="1" destOrd="0" parTransId="{DE03D616-DC60-4340-A6E7-4F81F38A9409}" sibTransId="{80091913-2214-4AD2-A9CF-5914A0CE900F}"/>
    <dgm:cxn modelId="{1CE9CACE-2EE6-4E52-84E8-8550EA6D4387}" type="presOf" srcId="{84FED4E5-321C-43F4-8890-BA7D11690112}" destId="{A5E49574-B132-4630-B5C5-85DBE4D43CBB}" srcOrd="0" destOrd="0" presId="urn:microsoft.com/office/officeart/2018/2/layout/IconCircleList"/>
    <dgm:cxn modelId="{09E950D7-F9BF-47FB-BB2B-2B70F78C084F}" srcId="{2A01B32C-9686-4982-A0D0-745D26C2FAD8}" destId="{5E8F74AA-AB7D-43F1-ABE1-B4F338613E81}" srcOrd="3" destOrd="0" parTransId="{D08BEF69-F05B-4567-B27B-8B09E01C465D}" sibTransId="{5FE02E24-54A9-4C0C-937B-B892F1BD13B9}"/>
    <dgm:cxn modelId="{CFFE40DB-E031-44FA-BAFB-258C71107687}" srcId="{2A01B32C-9686-4982-A0D0-745D26C2FAD8}" destId="{E684A188-3C45-4D3E-8B74-8363D6A89597}" srcOrd="2" destOrd="0" parTransId="{A7A51C12-B3CD-43FD-9B1F-6AB004BC5C59}" sibTransId="{84FED4E5-321C-43F4-8890-BA7D11690112}"/>
    <dgm:cxn modelId="{C555E3D4-145A-42E7-A4F0-0D09ED51DEAC}" type="presParOf" srcId="{37F0889A-1905-42C9-A75A-F1F05AD09575}" destId="{8EA902F3-C654-4895-AC74-8E97181482D4}" srcOrd="0" destOrd="0" presId="urn:microsoft.com/office/officeart/2018/2/layout/IconCircleList"/>
    <dgm:cxn modelId="{330A732F-2C42-4EDF-8AEF-D01E8767720E}" type="presParOf" srcId="{8EA902F3-C654-4895-AC74-8E97181482D4}" destId="{154013F6-788B-460D-9CDF-0D00EBE8EA43}" srcOrd="0" destOrd="0" presId="urn:microsoft.com/office/officeart/2018/2/layout/IconCircleList"/>
    <dgm:cxn modelId="{A1248DE6-5CEB-4FBD-8C50-7BCFE1A03B3A}" type="presParOf" srcId="{154013F6-788B-460D-9CDF-0D00EBE8EA43}" destId="{DC0F3468-8890-44F7-B23D-A327B2BCEE05}" srcOrd="0" destOrd="0" presId="urn:microsoft.com/office/officeart/2018/2/layout/IconCircleList"/>
    <dgm:cxn modelId="{544439B7-6954-4F8B-BF84-72B6F7966141}" type="presParOf" srcId="{154013F6-788B-460D-9CDF-0D00EBE8EA43}" destId="{3E8D435C-9A5D-4724-B187-83FD129B2FFE}" srcOrd="1" destOrd="0" presId="urn:microsoft.com/office/officeart/2018/2/layout/IconCircleList"/>
    <dgm:cxn modelId="{FA80698D-31D0-4EFF-8DE8-036668AE8ED7}" type="presParOf" srcId="{154013F6-788B-460D-9CDF-0D00EBE8EA43}" destId="{981D1B38-0337-475F-87C2-B7F5F1241C6F}" srcOrd="2" destOrd="0" presId="urn:microsoft.com/office/officeart/2018/2/layout/IconCircleList"/>
    <dgm:cxn modelId="{595973A3-04BD-45A6-8DF3-5CBCEBFE3874}" type="presParOf" srcId="{154013F6-788B-460D-9CDF-0D00EBE8EA43}" destId="{7BF30754-3CA3-4E85-8F07-D32C2F5180CA}" srcOrd="3" destOrd="0" presId="urn:microsoft.com/office/officeart/2018/2/layout/IconCircleList"/>
    <dgm:cxn modelId="{7E7DD63A-AA76-4497-AC1A-AFF3CF43228C}" type="presParOf" srcId="{8EA902F3-C654-4895-AC74-8E97181482D4}" destId="{9A213CB0-B37E-4D16-8774-476F3B2672A6}" srcOrd="1" destOrd="0" presId="urn:microsoft.com/office/officeart/2018/2/layout/IconCircleList"/>
    <dgm:cxn modelId="{0DA2A737-3B2A-489E-9413-401DEA016405}" type="presParOf" srcId="{8EA902F3-C654-4895-AC74-8E97181482D4}" destId="{CB484549-34D9-43A9-9905-3B6B22AE6168}" srcOrd="2" destOrd="0" presId="urn:microsoft.com/office/officeart/2018/2/layout/IconCircleList"/>
    <dgm:cxn modelId="{04F8AE49-7436-4345-9747-03A7D90AAE21}" type="presParOf" srcId="{CB484549-34D9-43A9-9905-3B6B22AE6168}" destId="{E19F3479-E1D6-4645-B198-F086B4C7B9DC}" srcOrd="0" destOrd="0" presId="urn:microsoft.com/office/officeart/2018/2/layout/IconCircleList"/>
    <dgm:cxn modelId="{AAA33F51-02A2-49AA-B6AD-3F6F94C0A42C}" type="presParOf" srcId="{CB484549-34D9-43A9-9905-3B6B22AE6168}" destId="{0C24C386-53DD-4433-A8BD-C6BB90771001}" srcOrd="1" destOrd="0" presId="urn:microsoft.com/office/officeart/2018/2/layout/IconCircleList"/>
    <dgm:cxn modelId="{E0C3D9F7-CF39-461F-8BA2-050836A3B768}" type="presParOf" srcId="{CB484549-34D9-43A9-9905-3B6B22AE6168}" destId="{6D279A5F-487D-4F6F-A699-5AFD9D9DA604}" srcOrd="2" destOrd="0" presId="urn:microsoft.com/office/officeart/2018/2/layout/IconCircleList"/>
    <dgm:cxn modelId="{F50BA2C7-7587-4A45-9DFC-841986C7D6CD}" type="presParOf" srcId="{CB484549-34D9-43A9-9905-3B6B22AE6168}" destId="{4DE1B59C-8C64-4C63-9A4A-D7170644B91C}" srcOrd="3" destOrd="0" presId="urn:microsoft.com/office/officeart/2018/2/layout/IconCircleList"/>
    <dgm:cxn modelId="{59FE17E4-7000-41CE-89D6-1D8177459CF7}" type="presParOf" srcId="{8EA902F3-C654-4895-AC74-8E97181482D4}" destId="{E7E0C9B5-2B56-4F06-B0F9-5E26B964D5C6}" srcOrd="3" destOrd="0" presId="urn:microsoft.com/office/officeart/2018/2/layout/IconCircleList"/>
    <dgm:cxn modelId="{601E0528-F1CA-46B4-AD9B-ED37274E32E9}" type="presParOf" srcId="{8EA902F3-C654-4895-AC74-8E97181482D4}" destId="{2F7969B1-A0CE-4D47-8576-435266F0E530}" srcOrd="4" destOrd="0" presId="urn:microsoft.com/office/officeart/2018/2/layout/IconCircleList"/>
    <dgm:cxn modelId="{E38FDE51-390B-4195-AB26-5008A085158B}" type="presParOf" srcId="{2F7969B1-A0CE-4D47-8576-435266F0E530}" destId="{DA29B468-7894-429C-81FF-D9CBA73952FD}" srcOrd="0" destOrd="0" presId="urn:microsoft.com/office/officeart/2018/2/layout/IconCircleList"/>
    <dgm:cxn modelId="{72DC12D2-240B-4147-A62D-1AB09D20F3FC}" type="presParOf" srcId="{2F7969B1-A0CE-4D47-8576-435266F0E530}" destId="{BB279AC0-2A49-4781-86BC-012D2D832DE7}" srcOrd="1" destOrd="0" presId="urn:microsoft.com/office/officeart/2018/2/layout/IconCircleList"/>
    <dgm:cxn modelId="{FD771D43-CCFB-4E47-9EC9-CEAEB4F4CFF8}" type="presParOf" srcId="{2F7969B1-A0CE-4D47-8576-435266F0E530}" destId="{3F71CE43-948C-478D-BA43-A0B200DBACDB}" srcOrd="2" destOrd="0" presId="urn:microsoft.com/office/officeart/2018/2/layout/IconCircleList"/>
    <dgm:cxn modelId="{F8DDAD2C-720C-4949-98E7-E05BCBF6BB8D}" type="presParOf" srcId="{2F7969B1-A0CE-4D47-8576-435266F0E530}" destId="{EED2807F-C86A-4CA0-A958-641CB5BD2B3A}" srcOrd="3" destOrd="0" presId="urn:microsoft.com/office/officeart/2018/2/layout/IconCircleList"/>
    <dgm:cxn modelId="{3F6D413D-A5A6-496C-937A-23365B0C6C0C}" type="presParOf" srcId="{8EA902F3-C654-4895-AC74-8E97181482D4}" destId="{A5E49574-B132-4630-B5C5-85DBE4D43CBB}" srcOrd="5" destOrd="0" presId="urn:microsoft.com/office/officeart/2018/2/layout/IconCircleList"/>
    <dgm:cxn modelId="{A98471A2-7C44-4260-8DF5-30C94F4A3D36}" type="presParOf" srcId="{8EA902F3-C654-4895-AC74-8E97181482D4}" destId="{C87BEF31-EC83-4674-8CDC-E470757A1644}" srcOrd="6" destOrd="0" presId="urn:microsoft.com/office/officeart/2018/2/layout/IconCircleList"/>
    <dgm:cxn modelId="{7D0D9067-F744-4358-B5D7-BA6389B1CE55}" type="presParOf" srcId="{C87BEF31-EC83-4674-8CDC-E470757A1644}" destId="{C53FC189-B192-4C54-A1B3-2B53B20D6A4D}" srcOrd="0" destOrd="0" presId="urn:microsoft.com/office/officeart/2018/2/layout/IconCircleList"/>
    <dgm:cxn modelId="{A77AA376-C37E-41EE-87BF-AC5580779644}" type="presParOf" srcId="{C87BEF31-EC83-4674-8CDC-E470757A1644}" destId="{F9645315-C473-4F73-A151-D69EF3C894B9}" srcOrd="1" destOrd="0" presId="urn:microsoft.com/office/officeart/2018/2/layout/IconCircleList"/>
    <dgm:cxn modelId="{955489D7-ED6C-4285-932B-BB6A33B7EBC0}" type="presParOf" srcId="{C87BEF31-EC83-4674-8CDC-E470757A1644}" destId="{DA51340C-5DCE-4296-A99C-3C99E95CFEC2}" srcOrd="2" destOrd="0" presId="urn:microsoft.com/office/officeart/2018/2/layout/IconCircleList"/>
    <dgm:cxn modelId="{A368EB21-9AEA-430C-88A1-01C5159B98AD}" type="presParOf" srcId="{C87BEF31-EC83-4674-8CDC-E470757A1644}" destId="{EF731191-7A07-4048-84B8-5BC5D50AEF6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56356-C672-4549-8A22-B3944959022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6715D4E3-84EE-4DD5-B6E1-16D95E6A3DFE}">
      <dgm:prSet/>
      <dgm:spPr/>
      <dgm:t>
        <a:bodyPr/>
        <a:lstStyle/>
        <a:p>
          <a:r>
            <a:rPr lang="en-US" b="1" dirty="0">
              <a:latin typeface="Aptos Display" panose="020B0004020202020204" pitchFamily="34" charset="0"/>
            </a:rPr>
            <a:t>Symptomatic treatment in MS aims to manage the various symptoms affecting mobility, vision, pain, cognitive function, and daily living. Symptom management varies based on the individual's needs and the specific symptoms they experience:</a:t>
          </a:r>
        </a:p>
      </dgm:t>
    </dgm:pt>
    <dgm:pt modelId="{737B6B3E-DECA-4B95-9890-764D3E136287}" type="parTrans" cxnId="{840E2B52-2D1A-46CA-A264-AF85FB54BBCF}">
      <dgm:prSet/>
      <dgm:spPr/>
      <dgm:t>
        <a:bodyPr/>
        <a:lstStyle/>
        <a:p>
          <a:endParaRPr lang="en-US"/>
        </a:p>
      </dgm:t>
    </dgm:pt>
    <dgm:pt modelId="{50EA5A6E-8087-4315-A763-AE6F55DC110C}" type="sibTrans" cxnId="{840E2B52-2D1A-46CA-A264-AF85FB54BBCF}">
      <dgm:prSet/>
      <dgm:spPr/>
      <dgm:t>
        <a:bodyPr/>
        <a:lstStyle/>
        <a:p>
          <a:endParaRPr lang="en-US"/>
        </a:p>
      </dgm:t>
    </dgm:pt>
    <dgm:pt modelId="{CA2ACEC3-5B7C-4E57-ADAC-90C7BCE997F0}">
      <dgm:prSet/>
      <dgm:spPr/>
      <dgm:t>
        <a:bodyPr/>
        <a:lstStyle/>
        <a:p>
          <a:r>
            <a:rPr lang="en-US" b="1" dirty="0">
              <a:latin typeface="Aptos Display" panose="020B0004020202020204" pitchFamily="34" charset="0"/>
            </a:rPr>
            <a:t>Muscle and Mobility Issues</a:t>
          </a:r>
          <a:r>
            <a:rPr lang="en-US" dirty="0">
              <a:latin typeface="Aptos Display" panose="020B0004020202020204" pitchFamily="34" charset="0"/>
            </a:rPr>
            <a:t>: Muscle relaxants, such as baclofen, help alleviate muscle spasms, while physiotherapy and assistive devices (like canes or walkers) aid mobility. Additionally, exercise programs tailored to build strength and flexibility play a crucial role in maintaining function.</a:t>
          </a:r>
        </a:p>
      </dgm:t>
    </dgm:pt>
    <dgm:pt modelId="{68E536D7-A5C5-447F-9397-96A3587625ED}" type="parTrans" cxnId="{300571C4-AFE1-4327-889F-948EDC014273}">
      <dgm:prSet/>
      <dgm:spPr/>
      <dgm:t>
        <a:bodyPr/>
        <a:lstStyle/>
        <a:p>
          <a:endParaRPr lang="en-US"/>
        </a:p>
      </dgm:t>
    </dgm:pt>
    <dgm:pt modelId="{A3FFDD1D-C09D-476C-AAB1-9C1515080C30}" type="sibTrans" cxnId="{300571C4-AFE1-4327-889F-948EDC014273}">
      <dgm:prSet/>
      <dgm:spPr/>
      <dgm:t>
        <a:bodyPr/>
        <a:lstStyle/>
        <a:p>
          <a:endParaRPr lang="en-US"/>
        </a:p>
      </dgm:t>
    </dgm:pt>
    <dgm:pt modelId="{951C14A7-DEB6-4A87-BD4E-60606D079D6F}">
      <dgm:prSet/>
      <dgm:spPr/>
      <dgm:t>
        <a:bodyPr/>
        <a:lstStyle/>
        <a:p>
          <a:r>
            <a:rPr lang="en-US" b="1" dirty="0">
              <a:latin typeface="Aptos Display" panose="020B0004020202020204" pitchFamily="34" charset="0"/>
            </a:rPr>
            <a:t>Pain Management</a:t>
          </a:r>
          <a:r>
            <a:rPr lang="en-US" dirty="0">
              <a:latin typeface="Aptos Display" panose="020B0004020202020204" pitchFamily="34" charset="0"/>
            </a:rPr>
            <a:t>: Neuropathic pain, common in MS, can be addressed with medications like gabapentin or pregabalin. Physical therapy may also help manage pain and discomfort</a:t>
          </a:r>
          <a:r>
            <a:rPr lang="en-US" dirty="0"/>
            <a:t>.</a:t>
          </a:r>
        </a:p>
      </dgm:t>
    </dgm:pt>
    <dgm:pt modelId="{E977A3D6-DB3D-4881-B68C-51B8AA84102F}" type="parTrans" cxnId="{BFE8882A-0329-4DCB-94FB-50D37E029F1B}">
      <dgm:prSet/>
      <dgm:spPr/>
      <dgm:t>
        <a:bodyPr/>
        <a:lstStyle/>
        <a:p>
          <a:endParaRPr lang="en-US"/>
        </a:p>
      </dgm:t>
    </dgm:pt>
    <dgm:pt modelId="{DDA5D4CA-A166-4476-ABCA-4F49C66B5CBF}" type="sibTrans" cxnId="{BFE8882A-0329-4DCB-94FB-50D37E029F1B}">
      <dgm:prSet/>
      <dgm:spPr/>
      <dgm:t>
        <a:bodyPr/>
        <a:lstStyle/>
        <a:p>
          <a:endParaRPr lang="en-US"/>
        </a:p>
      </dgm:t>
    </dgm:pt>
    <dgm:pt modelId="{B829307D-D1E8-435D-8AA1-3EAEA1C15A2F}">
      <dgm:prSet/>
      <dgm:spPr/>
      <dgm:t>
        <a:bodyPr/>
        <a:lstStyle/>
        <a:p>
          <a:r>
            <a:rPr lang="en-US" b="1" dirty="0">
              <a:latin typeface="Aptos Display" panose="020B0004020202020204" pitchFamily="34" charset="0"/>
            </a:rPr>
            <a:t>Fatigue</a:t>
          </a:r>
          <a:r>
            <a:rPr lang="en-US" dirty="0">
              <a:latin typeface="Aptos Display" panose="020B0004020202020204" pitchFamily="34" charset="0"/>
            </a:rPr>
            <a:t>: Energy-conservation strategies, as well as medications like amantadine, are common approaches for MS-related fatigue. Structured physical activity, including supervised exercise, can improve stamina and reduce fatigue over time.</a:t>
          </a:r>
        </a:p>
      </dgm:t>
    </dgm:pt>
    <dgm:pt modelId="{3D371702-039F-4772-BDA1-0E0284ED7829}" type="parTrans" cxnId="{EF6D01FF-727A-428A-BD89-BC1CC1E08C35}">
      <dgm:prSet/>
      <dgm:spPr/>
      <dgm:t>
        <a:bodyPr/>
        <a:lstStyle/>
        <a:p>
          <a:endParaRPr lang="en-US"/>
        </a:p>
      </dgm:t>
    </dgm:pt>
    <dgm:pt modelId="{B5289C74-DBB4-4F9A-AC91-CC1C5D43ADCC}" type="sibTrans" cxnId="{EF6D01FF-727A-428A-BD89-BC1CC1E08C35}">
      <dgm:prSet/>
      <dgm:spPr/>
      <dgm:t>
        <a:bodyPr/>
        <a:lstStyle/>
        <a:p>
          <a:endParaRPr lang="en-US"/>
        </a:p>
      </dgm:t>
    </dgm:pt>
    <dgm:pt modelId="{230B54B1-04EA-4E7B-A76B-404BDE56FD35}">
      <dgm:prSet/>
      <dgm:spPr/>
      <dgm:t>
        <a:bodyPr/>
        <a:lstStyle/>
        <a:p>
          <a:r>
            <a:rPr lang="en-US" b="1" dirty="0">
              <a:latin typeface="Aptos Display" panose="020B0004020202020204" pitchFamily="34" charset="0"/>
            </a:rPr>
            <a:t>Bladder and Bowel Dysfunction</a:t>
          </a:r>
          <a:r>
            <a:rPr lang="en-US" dirty="0">
              <a:latin typeface="Aptos Display" panose="020B0004020202020204" pitchFamily="34" charset="0"/>
            </a:rPr>
            <a:t>: Treatments include medications to manage overactive bladder and dietary adjustments. For severe cases, devices and intermittent self-catheterization are additional options.</a:t>
          </a:r>
        </a:p>
      </dgm:t>
    </dgm:pt>
    <dgm:pt modelId="{9B756CB4-8C1D-4A3A-BF60-BBCEFFB6069A}" type="parTrans" cxnId="{C599CB21-196D-4FDF-B6F4-D05897369131}">
      <dgm:prSet/>
      <dgm:spPr/>
      <dgm:t>
        <a:bodyPr/>
        <a:lstStyle/>
        <a:p>
          <a:endParaRPr lang="en-US"/>
        </a:p>
      </dgm:t>
    </dgm:pt>
    <dgm:pt modelId="{78032F9C-4F05-4858-8F15-481580AEC723}" type="sibTrans" cxnId="{C599CB21-196D-4FDF-B6F4-D05897369131}">
      <dgm:prSet/>
      <dgm:spPr/>
      <dgm:t>
        <a:bodyPr/>
        <a:lstStyle/>
        <a:p>
          <a:endParaRPr lang="en-US"/>
        </a:p>
      </dgm:t>
    </dgm:pt>
    <dgm:pt modelId="{E83EF316-F73E-499A-A5E2-5C1AEB622BA6}">
      <dgm:prSet/>
      <dgm:spPr/>
      <dgm:t>
        <a:bodyPr/>
        <a:lstStyle/>
        <a:p>
          <a:r>
            <a:rPr lang="en-US" b="1" dirty="0">
              <a:latin typeface="Aptos Display" panose="020B0004020202020204" pitchFamily="34" charset="0"/>
            </a:rPr>
            <a:t>Cognitive Impairments</a:t>
          </a:r>
          <a:r>
            <a:rPr lang="en-US" dirty="0">
              <a:latin typeface="Aptos Display" panose="020B0004020202020204" pitchFamily="34" charset="0"/>
            </a:rPr>
            <a:t>: Cognitive rehabilitation, activities targeting memory and concentration, and psychological support are frequently recommended to improve daily cognitive function.</a:t>
          </a:r>
        </a:p>
      </dgm:t>
    </dgm:pt>
    <dgm:pt modelId="{F50E8D40-878F-4A1A-B67A-559CC0ACF53A}" type="parTrans" cxnId="{F5791815-8CAD-4D8C-B721-936FDB07A09B}">
      <dgm:prSet/>
      <dgm:spPr/>
      <dgm:t>
        <a:bodyPr/>
        <a:lstStyle/>
        <a:p>
          <a:endParaRPr lang="en-US"/>
        </a:p>
      </dgm:t>
    </dgm:pt>
    <dgm:pt modelId="{80DF0333-7676-4382-A2BF-84283C0B3897}" type="sibTrans" cxnId="{F5791815-8CAD-4D8C-B721-936FDB07A09B}">
      <dgm:prSet/>
      <dgm:spPr/>
      <dgm:t>
        <a:bodyPr/>
        <a:lstStyle/>
        <a:p>
          <a:endParaRPr lang="en-US"/>
        </a:p>
      </dgm:t>
    </dgm:pt>
    <dgm:pt modelId="{F0E110AA-C9AC-4E2D-85E9-0BCAB2E9812F}">
      <dgm:prSet/>
      <dgm:spPr/>
      <dgm:t>
        <a:bodyPr/>
        <a:lstStyle/>
        <a:p>
          <a:r>
            <a:rPr lang="en-US" b="1" dirty="0">
              <a:latin typeface="Aptos Display" panose="020B0004020202020204" pitchFamily="34" charset="0"/>
            </a:rPr>
            <a:t>Mental Health Support</a:t>
          </a:r>
          <a:r>
            <a:rPr lang="en-US" dirty="0">
              <a:latin typeface="Aptos Display" panose="020B0004020202020204" pitchFamily="34" charset="0"/>
            </a:rPr>
            <a:t>: Cognitive-behavioral therapy (CBT) and antidepressants address mental health challenges like depression, anxiety, and emotional stress, which are common in people with MS.</a:t>
          </a:r>
        </a:p>
      </dgm:t>
    </dgm:pt>
    <dgm:pt modelId="{A7604F1A-987C-4BD8-BA65-EEF0FB1C0648}" type="parTrans" cxnId="{6C590D71-1217-465D-9449-9BD7238DB2F5}">
      <dgm:prSet/>
      <dgm:spPr/>
      <dgm:t>
        <a:bodyPr/>
        <a:lstStyle/>
        <a:p>
          <a:endParaRPr lang="en-US"/>
        </a:p>
      </dgm:t>
    </dgm:pt>
    <dgm:pt modelId="{4FCEAC7B-129B-4945-9FEC-D1AA8ACAC9B1}" type="sibTrans" cxnId="{6C590D71-1217-465D-9449-9BD7238DB2F5}">
      <dgm:prSet/>
      <dgm:spPr/>
      <dgm:t>
        <a:bodyPr/>
        <a:lstStyle/>
        <a:p>
          <a:endParaRPr lang="en-US"/>
        </a:p>
      </dgm:t>
    </dgm:pt>
    <dgm:pt modelId="{0F8273D3-F0CC-49B1-AA10-1CDE4A0DE504}">
      <dgm:prSet/>
      <dgm:spPr/>
      <dgm:t>
        <a:bodyPr/>
        <a:lstStyle/>
        <a:p>
          <a:r>
            <a:rPr lang="en-US" b="1" dirty="0">
              <a:latin typeface="Aptos Display" panose="020B0004020202020204" pitchFamily="34" charset="0"/>
            </a:rPr>
            <a:t>Visual and Sensory Symptoms</a:t>
          </a:r>
          <a:r>
            <a:rPr lang="en-US" dirty="0">
              <a:latin typeface="Aptos Display" panose="020B0004020202020204" pitchFamily="34" charset="0"/>
            </a:rPr>
            <a:t>: Steroids may be used during acute episodes that affect vision, while medications for sensory disturbances or nerve pain provide longer-term relief.</a:t>
          </a:r>
        </a:p>
      </dgm:t>
    </dgm:pt>
    <dgm:pt modelId="{177B8449-6EC8-4F3C-9D70-FD9A4C14DFAE}" type="parTrans" cxnId="{B4E72BE6-C8A3-4D4D-8A34-788B44DC4B62}">
      <dgm:prSet/>
      <dgm:spPr/>
      <dgm:t>
        <a:bodyPr/>
        <a:lstStyle/>
        <a:p>
          <a:endParaRPr lang="en-US"/>
        </a:p>
      </dgm:t>
    </dgm:pt>
    <dgm:pt modelId="{1D446C5E-9620-4F25-B03C-BBF795F8CF91}" type="sibTrans" cxnId="{B4E72BE6-C8A3-4D4D-8A34-788B44DC4B62}">
      <dgm:prSet/>
      <dgm:spPr/>
      <dgm:t>
        <a:bodyPr/>
        <a:lstStyle/>
        <a:p>
          <a:endParaRPr lang="en-US"/>
        </a:p>
      </dgm:t>
    </dgm:pt>
    <dgm:pt modelId="{E24BE68C-895C-43DF-97CB-6245211F05B6}">
      <dgm:prSet custT="1"/>
      <dgm:spPr/>
      <dgm:t>
        <a:bodyPr/>
        <a:lstStyle/>
        <a:p>
          <a:r>
            <a:rPr lang="en-US" sz="1100" b="1" dirty="0">
              <a:latin typeface="Aptos Display" panose="020B0004020202020204" pitchFamily="34" charset="0"/>
            </a:rPr>
            <a:t>MS symptom management is personalized and often involves a team of specialists.</a:t>
          </a:r>
        </a:p>
      </dgm:t>
    </dgm:pt>
    <dgm:pt modelId="{57BE439C-4F2A-4E75-8B19-D527A7680881}" type="parTrans" cxnId="{519DBB3E-A8CD-413B-A8EA-E312F5400228}">
      <dgm:prSet/>
      <dgm:spPr/>
      <dgm:t>
        <a:bodyPr/>
        <a:lstStyle/>
        <a:p>
          <a:endParaRPr lang="en-US"/>
        </a:p>
      </dgm:t>
    </dgm:pt>
    <dgm:pt modelId="{677FA8E0-3DCC-4E6B-996D-35FC766CCA6E}" type="sibTrans" cxnId="{519DBB3E-A8CD-413B-A8EA-E312F5400228}">
      <dgm:prSet/>
      <dgm:spPr/>
      <dgm:t>
        <a:bodyPr/>
        <a:lstStyle/>
        <a:p>
          <a:endParaRPr lang="en-US"/>
        </a:p>
      </dgm:t>
    </dgm:pt>
    <dgm:pt modelId="{22FE3EE0-05E9-462C-A9FE-D08A77380122}" type="pres">
      <dgm:prSet presAssocID="{3AE56356-C672-4549-8A22-B3944959022E}" presName="Name0" presStyleCnt="0">
        <dgm:presLayoutVars>
          <dgm:dir/>
          <dgm:resizeHandles/>
        </dgm:presLayoutVars>
      </dgm:prSet>
      <dgm:spPr/>
    </dgm:pt>
    <dgm:pt modelId="{C01D4C76-0D55-4F12-B5ED-FBD4FA089EFD}" type="pres">
      <dgm:prSet presAssocID="{6715D4E3-84EE-4DD5-B6E1-16D95E6A3DFE}" presName="compNode" presStyleCnt="0"/>
      <dgm:spPr/>
    </dgm:pt>
    <dgm:pt modelId="{D249AA13-33D6-403A-BABA-CCB1A46A7379}" type="pres">
      <dgm:prSet presAssocID="{6715D4E3-84EE-4DD5-B6E1-16D95E6A3DFE}" presName="dummyConnPt" presStyleCnt="0"/>
      <dgm:spPr/>
    </dgm:pt>
    <dgm:pt modelId="{5751A27D-2074-4968-944E-72E5DEA26212}" type="pres">
      <dgm:prSet presAssocID="{6715D4E3-84EE-4DD5-B6E1-16D95E6A3DFE}" presName="node" presStyleLbl="node1" presStyleIdx="0" presStyleCnt="9">
        <dgm:presLayoutVars>
          <dgm:bulletEnabled val="1"/>
        </dgm:presLayoutVars>
      </dgm:prSet>
      <dgm:spPr/>
    </dgm:pt>
    <dgm:pt modelId="{198C1E6B-46D9-4F16-A5D0-A836D648E2D1}" type="pres">
      <dgm:prSet presAssocID="{50EA5A6E-8087-4315-A763-AE6F55DC110C}" presName="sibTrans" presStyleLbl="bgSibTrans2D1" presStyleIdx="0" presStyleCnt="8"/>
      <dgm:spPr/>
    </dgm:pt>
    <dgm:pt modelId="{8DC9D395-DDDE-45D2-A512-FFA04E2A2978}" type="pres">
      <dgm:prSet presAssocID="{CA2ACEC3-5B7C-4E57-ADAC-90C7BCE997F0}" presName="compNode" presStyleCnt="0"/>
      <dgm:spPr/>
    </dgm:pt>
    <dgm:pt modelId="{7F114893-D8BA-4489-B952-290DDBCDBC9A}" type="pres">
      <dgm:prSet presAssocID="{CA2ACEC3-5B7C-4E57-ADAC-90C7BCE997F0}" presName="dummyConnPt" presStyleCnt="0"/>
      <dgm:spPr/>
    </dgm:pt>
    <dgm:pt modelId="{B20FBCBF-7E7B-443D-BEC1-EE7DC0D650F0}" type="pres">
      <dgm:prSet presAssocID="{CA2ACEC3-5B7C-4E57-ADAC-90C7BCE997F0}" presName="node" presStyleLbl="node1" presStyleIdx="1" presStyleCnt="9">
        <dgm:presLayoutVars>
          <dgm:bulletEnabled val="1"/>
        </dgm:presLayoutVars>
      </dgm:prSet>
      <dgm:spPr/>
    </dgm:pt>
    <dgm:pt modelId="{7CF0B1BD-706D-4E8B-8AB3-3A1D9099B824}" type="pres">
      <dgm:prSet presAssocID="{A3FFDD1D-C09D-476C-AAB1-9C1515080C30}" presName="sibTrans" presStyleLbl="bgSibTrans2D1" presStyleIdx="1" presStyleCnt="8"/>
      <dgm:spPr/>
    </dgm:pt>
    <dgm:pt modelId="{083B5EBC-57C3-4A34-846E-35A174ABB173}" type="pres">
      <dgm:prSet presAssocID="{951C14A7-DEB6-4A87-BD4E-60606D079D6F}" presName="compNode" presStyleCnt="0"/>
      <dgm:spPr/>
    </dgm:pt>
    <dgm:pt modelId="{16328D55-8237-426D-A917-974D95C6727F}" type="pres">
      <dgm:prSet presAssocID="{951C14A7-DEB6-4A87-BD4E-60606D079D6F}" presName="dummyConnPt" presStyleCnt="0"/>
      <dgm:spPr/>
    </dgm:pt>
    <dgm:pt modelId="{D2EAC10D-55B2-4A3A-BA58-28137DFFDFFE}" type="pres">
      <dgm:prSet presAssocID="{951C14A7-DEB6-4A87-BD4E-60606D079D6F}" presName="node" presStyleLbl="node1" presStyleIdx="2" presStyleCnt="9">
        <dgm:presLayoutVars>
          <dgm:bulletEnabled val="1"/>
        </dgm:presLayoutVars>
      </dgm:prSet>
      <dgm:spPr/>
    </dgm:pt>
    <dgm:pt modelId="{B99E46A2-09F5-4667-B9EF-23BB6C09E9A7}" type="pres">
      <dgm:prSet presAssocID="{DDA5D4CA-A166-4476-ABCA-4F49C66B5CBF}" presName="sibTrans" presStyleLbl="bgSibTrans2D1" presStyleIdx="2" presStyleCnt="8"/>
      <dgm:spPr/>
    </dgm:pt>
    <dgm:pt modelId="{9348F880-535D-4D4F-91EF-7861C7926601}" type="pres">
      <dgm:prSet presAssocID="{B829307D-D1E8-435D-8AA1-3EAEA1C15A2F}" presName="compNode" presStyleCnt="0"/>
      <dgm:spPr/>
    </dgm:pt>
    <dgm:pt modelId="{924BADD8-2771-4CAB-8C3D-23D2465BA579}" type="pres">
      <dgm:prSet presAssocID="{B829307D-D1E8-435D-8AA1-3EAEA1C15A2F}" presName="dummyConnPt" presStyleCnt="0"/>
      <dgm:spPr/>
    </dgm:pt>
    <dgm:pt modelId="{02DD5FB9-EF59-4D69-9C58-E8AD63649AD7}" type="pres">
      <dgm:prSet presAssocID="{B829307D-D1E8-435D-8AA1-3EAEA1C15A2F}" presName="node" presStyleLbl="node1" presStyleIdx="3" presStyleCnt="9">
        <dgm:presLayoutVars>
          <dgm:bulletEnabled val="1"/>
        </dgm:presLayoutVars>
      </dgm:prSet>
      <dgm:spPr/>
    </dgm:pt>
    <dgm:pt modelId="{E17231E9-34AB-43AF-B8AB-44509E66324E}" type="pres">
      <dgm:prSet presAssocID="{B5289C74-DBB4-4F9A-AC91-CC1C5D43ADCC}" presName="sibTrans" presStyleLbl="bgSibTrans2D1" presStyleIdx="3" presStyleCnt="8"/>
      <dgm:spPr/>
    </dgm:pt>
    <dgm:pt modelId="{62EB2057-48E5-4F21-B1FD-8DEA1D6C4617}" type="pres">
      <dgm:prSet presAssocID="{230B54B1-04EA-4E7B-A76B-404BDE56FD35}" presName="compNode" presStyleCnt="0"/>
      <dgm:spPr/>
    </dgm:pt>
    <dgm:pt modelId="{4BBF6840-7AA9-448A-914C-B4323863DAE7}" type="pres">
      <dgm:prSet presAssocID="{230B54B1-04EA-4E7B-A76B-404BDE56FD35}" presName="dummyConnPt" presStyleCnt="0"/>
      <dgm:spPr/>
    </dgm:pt>
    <dgm:pt modelId="{E3569A8D-A1D1-4B5E-B413-46DEECDCDC52}" type="pres">
      <dgm:prSet presAssocID="{230B54B1-04EA-4E7B-A76B-404BDE56FD35}" presName="node" presStyleLbl="node1" presStyleIdx="4" presStyleCnt="9">
        <dgm:presLayoutVars>
          <dgm:bulletEnabled val="1"/>
        </dgm:presLayoutVars>
      </dgm:prSet>
      <dgm:spPr/>
    </dgm:pt>
    <dgm:pt modelId="{30E53F1E-4891-4B83-8645-673B8C09F007}" type="pres">
      <dgm:prSet presAssocID="{78032F9C-4F05-4858-8F15-481580AEC723}" presName="sibTrans" presStyleLbl="bgSibTrans2D1" presStyleIdx="4" presStyleCnt="8"/>
      <dgm:spPr/>
    </dgm:pt>
    <dgm:pt modelId="{E1330D96-0D72-4706-801B-6236A681F69D}" type="pres">
      <dgm:prSet presAssocID="{E83EF316-F73E-499A-A5E2-5C1AEB622BA6}" presName="compNode" presStyleCnt="0"/>
      <dgm:spPr/>
    </dgm:pt>
    <dgm:pt modelId="{2EDD0EFA-2B05-4BF9-9235-326DC6B5C696}" type="pres">
      <dgm:prSet presAssocID="{E83EF316-F73E-499A-A5E2-5C1AEB622BA6}" presName="dummyConnPt" presStyleCnt="0"/>
      <dgm:spPr/>
    </dgm:pt>
    <dgm:pt modelId="{D3C45BE0-02BC-4CCF-96BE-681BB80F10CA}" type="pres">
      <dgm:prSet presAssocID="{E83EF316-F73E-499A-A5E2-5C1AEB622BA6}" presName="node" presStyleLbl="node1" presStyleIdx="5" presStyleCnt="9">
        <dgm:presLayoutVars>
          <dgm:bulletEnabled val="1"/>
        </dgm:presLayoutVars>
      </dgm:prSet>
      <dgm:spPr/>
    </dgm:pt>
    <dgm:pt modelId="{52D478FB-FD32-4073-98C3-363B6E1F5AE7}" type="pres">
      <dgm:prSet presAssocID="{80DF0333-7676-4382-A2BF-84283C0B3897}" presName="sibTrans" presStyleLbl="bgSibTrans2D1" presStyleIdx="5" presStyleCnt="8"/>
      <dgm:spPr/>
    </dgm:pt>
    <dgm:pt modelId="{58D4EB9E-1425-4F1B-8682-3BF2ED86003E}" type="pres">
      <dgm:prSet presAssocID="{F0E110AA-C9AC-4E2D-85E9-0BCAB2E9812F}" presName="compNode" presStyleCnt="0"/>
      <dgm:spPr/>
    </dgm:pt>
    <dgm:pt modelId="{07CBFB54-4197-4E60-BAB5-4A12DF3D818F}" type="pres">
      <dgm:prSet presAssocID="{F0E110AA-C9AC-4E2D-85E9-0BCAB2E9812F}" presName="dummyConnPt" presStyleCnt="0"/>
      <dgm:spPr/>
    </dgm:pt>
    <dgm:pt modelId="{030F9896-CC4F-4786-B9EE-8FBDF25C8310}" type="pres">
      <dgm:prSet presAssocID="{F0E110AA-C9AC-4E2D-85E9-0BCAB2E9812F}" presName="node" presStyleLbl="node1" presStyleIdx="6" presStyleCnt="9">
        <dgm:presLayoutVars>
          <dgm:bulletEnabled val="1"/>
        </dgm:presLayoutVars>
      </dgm:prSet>
      <dgm:spPr/>
    </dgm:pt>
    <dgm:pt modelId="{8859721B-1C0B-4FC6-8370-794C6C8F6218}" type="pres">
      <dgm:prSet presAssocID="{4FCEAC7B-129B-4945-9FEC-D1AA8ACAC9B1}" presName="sibTrans" presStyleLbl="bgSibTrans2D1" presStyleIdx="6" presStyleCnt="8"/>
      <dgm:spPr/>
    </dgm:pt>
    <dgm:pt modelId="{D8777707-4510-4ABA-8729-2B6B831B952C}" type="pres">
      <dgm:prSet presAssocID="{0F8273D3-F0CC-49B1-AA10-1CDE4A0DE504}" presName="compNode" presStyleCnt="0"/>
      <dgm:spPr/>
    </dgm:pt>
    <dgm:pt modelId="{EC3BDDBF-8DA8-447B-818A-132FA6DA9EA3}" type="pres">
      <dgm:prSet presAssocID="{0F8273D3-F0CC-49B1-AA10-1CDE4A0DE504}" presName="dummyConnPt" presStyleCnt="0"/>
      <dgm:spPr/>
    </dgm:pt>
    <dgm:pt modelId="{38835101-A015-40E5-8DDD-5B5612B3A188}" type="pres">
      <dgm:prSet presAssocID="{0F8273D3-F0CC-49B1-AA10-1CDE4A0DE504}" presName="node" presStyleLbl="node1" presStyleIdx="7" presStyleCnt="9">
        <dgm:presLayoutVars>
          <dgm:bulletEnabled val="1"/>
        </dgm:presLayoutVars>
      </dgm:prSet>
      <dgm:spPr/>
    </dgm:pt>
    <dgm:pt modelId="{A92EEECB-8B02-475E-B712-08C874A72F1D}" type="pres">
      <dgm:prSet presAssocID="{1D446C5E-9620-4F25-B03C-BBF795F8CF91}" presName="sibTrans" presStyleLbl="bgSibTrans2D1" presStyleIdx="7" presStyleCnt="8"/>
      <dgm:spPr/>
    </dgm:pt>
    <dgm:pt modelId="{56F92EB6-BF6E-457B-BA4C-2B74288114BF}" type="pres">
      <dgm:prSet presAssocID="{E24BE68C-895C-43DF-97CB-6245211F05B6}" presName="compNode" presStyleCnt="0"/>
      <dgm:spPr/>
    </dgm:pt>
    <dgm:pt modelId="{DFDA0A3C-BFBB-44DD-8931-A074F9D98F79}" type="pres">
      <dgm:prSet presAssocID="{E24BE68C-895C-43DF-97CB-6245211F05B6}" presName="dummyConnPt" presStyleCnt="0"/>
      <dgm:spPr/>
    </dgm:pt>
    <dgm:pt modelId="{694D1603-9E4B-4E86-B728-39F48F110242}" type="pres">
      <dgm:prSet presAssocID="{E24BE68C-895C-43DF-97CB-6245211F05B6}" presName="node" presStyleLbl="node1" presStyleIdx="8" presStyleCnt="9">
        <dgm:presLayoutVars>
          <dgm:bulletEnabled val="1"/>
        </dgm:presLayoutVars>
      </dgm:prSet>
      <dgm:spPr/>
    </dgm:pt>
  </dgm:ptLst>
  <dgm:cxnLst>
    <dgm:cxn modelId="{F5791815-8CAD-4D8C-B721-936FDB07A09B}" srcId="{3AE56356-C672-4549-8A22-B3944959022E}" destId="{E83EF316-F73E-499A-A5E2-5C1AEB622BA6}" srcOrd="5" destOrd="0" parTransId="{F50E8D40-878F-4A1A-B67A-559CC0ACF53A}" sibTransId="{80DF0333-7676-4382-A2BF-84283C0B3897}"/>
    <dgm:cxn modelId="{3B1DA91D-9B6F-4C20-9C22-008B753EEC9D}" type="presOf" srcId="{50EA5A6E-8087-4315-A763-AE6F55DC110C}" destId="{198C1E6B-46D9-4F16-A5D0-A836D648E2D1}" srcOrd="0" destOrd="0" presId="urn:microsoft.com/office/officeart/2005/8/layout/bProcess4"/>
    <dgm:cxn modelId="{C599CB21-196D-4FDF-B6F4-D05897369131}" srcId="{3AE56356-C672-4549-8A22-B3944959022E}" destId="{230B54B1-04EA-4E7B-A76B-404BDE56FD35}" srcOrd="4" destOrd="0" parTransId="{9B756CB4-8C1D-4A3A-BF60-BBCEFFB6069A}" sibTransId="{78032F9C-4F05-4858-8F15-481580AEC723}"/>
    <dgm:cxn modelId="{8BBB5727-86D8-437F-9790-47A37D711EC5}" type="presOf" srcId="{B5289C74-DBB4-4F9A-AC91-CC1C5D43ADCC}" destId="{E17231E9-34AB-43AF-B8AB-44509E66324E}" srcOrd="0" destOrd="0" presId="urn:microsoft.com/office/officeart/2005/8/layout/bProcess4"/>
    <dgm:cxn modelId="{BFE8882A-0329-4DCB-94FB-50D37E029F1B}" srcId="{3AE56356-C672-4549-8A22-B3944959022E}" destId="{951C14A7-DEB6-4A87-BD4E-60606D079D6F}" srcOrd="2" destOrd="0" parTransId="{E977A3D6-DB3D-4881-B68C-51B8AA84102F}" sibTransId="{DDA5D4CA-A166-4476-ABCA-4F49C66B5CBF}"/>
    <dgm:cxn modelId="{519DBB3E-A8CD-413B-A8EA-E312F5400228}" srcId="{3AE56356-C672-4549-8A22-B3944959022E}" destId="{E24BE68C-895C-43DF-97CB-6245211F05B6}" srcOrd="8" destOrd="0" parTransId="{57BE439C-4F2A-4E75-8B19-D527A7680881}" sibTransId="{677FA8E0-3DCC-4E6B-996D-35FC766CCA6E}"/>
    <dgm:cxn modelId="{9716F65E-434A-449D-9B9F-F970A24617AD}" type="presOf" srcId="{3AE56356-C672-4549-8A22-B3944959022E}" destId="{22FE3EE0-05E9-462C-A9FE-D08A77380122}" srcOrd="0" destOrd="0" presId="urn:microsoft.com/office/officeart/2005/8/layout/bProcess4"/>
    <dgm:cxn modelId="{1F569649-CC06-4239-9590-DAC07C82D6A5}" type="presOf" srcId="{6715D4E3-84EE-4DD5-B6E1-16D95E6A3DFE}" destId="{5751A27D-2074-4968-944E-72E5DEA26212}" srcOrd="0" destOrd="0" presId="urn:microsoft.com/office/officeart/2005/8/layout/bProcess4"/>
    <dgm:cxn modelId="{1F97C869-7B1D-43B2-9072-BB34D3C71731}" type="presOf" srcId="{4FCEAC7B-129B-4945-9FEC-D1AA8ACAC9B1}" destId="{8859721B-1C0B-4FC6-8370-794C6C8F6218}" srcOrd="0" destOrd="0" presId="urn:microsoft.com/office/officeart/2005/8/layout/bProcess4"/>
    <dgm:cxn modelId="{9DCC524E-2CC6-4958-BB8E-A3B4A291B42E}" type="presOf" srcId="{DDA5D4CA-A166-4476-ABCA-4F49C66B5CBF}" destId="{B99E46A2-09F5-4667-B9EF-23BB6C09E9A7}" srcOrd="0" destOrd="0" presId="urn:microsoft.com/office/officeart/2005/8/layout/bProcess4"/>
    <dgm:cxn modelId="{6C590D71-1217-465D-9449-9BD7238DB2F5}" srcId="{3AE56356-C672-4549-8A22-B3944959022E}" destId="{F0E110AA-C9AC-4E2D-85E9-0BCAB2E9812F}" srcOrd="6" destOrd="0" parTransId="{A7604F1A-987C-4BD8-BA65-EEF0FB1C0648}" sibTransId="{4FCEAC7B-129B-4945-9FEC-D1AA8ACAC9B1}"/>
    <dgm:cxn modelId="{840E2B52-2D1A-46CA-A264-AF85FB54BBCF}" srcId="{3AE56356-C672-4549-8A22-B3944959022E}" destId="{6715D4E3-84EE-4DD5-B6E1-16D95E6A3DFE}" srcOrd="0" destOrd="0" parTransId="{737B6B3E-DECA-4B95-9890-764D3E136287}" sibTransId="{50EA5A6E-8087-4315-A763-AE6F55DC110C}"/>
    <dgm:cxn modelId="{701FD572-0462-4AFE-B5BC-09A02564F2D6}" type="presOf" srcId="{B829307D-D1E8-435D-8AA1-3EAEA1C15A2F}" destId="{02DD5FB9-EF59-4D69-9C58-E8AD63649AD7}" srcOrd="0" destOrd="0" presId="urn:microsoft.com/office/officeart/2005/8/layout/bProcess4"/>
    <dgm:cxn modelId="{CCD57A75-E91B-4D8A-A721-04118E8251E3}" type="presOf" srcId="{1D446C5E-9620-4F25-B03C-BBF795F8CF91}" destId="{A92EEECB-8B02-475E-B712-08C874A72F1D}" srcOrd="0" destOrd="0" presId="urn:microsoft.com/office/officeart/2005/8/layout/bProcess4"/>
    <dgm:cxn modelId="{9629C389-73CE-43A0-B196-A79FA0BB0545}" type="presOf" srcId="{A3FFDD1D-C09D-476C-AAB1-9C1515080C30}" destId="{7CF0B1BD-706D-4E8B-8AB3-3A1D9099B824}" srcOrd="0" destOrd="0" presId="urn:microsoft.com/office/officeart/2005/8/layout/bProcess4"/>
    <dgm:cxn modelId="{2451488A-7F64-4BE6-BF42-E5B002A762EA}" type="presOf" srcId="{80DF0333-7676-4382-A2BF-84283C0B3897}" destId="{52D478FB-FD32-4073-98C3-363B6E1F5AE7}" srcOrd="0" destOrd="0" presId="urn:microsoft.com/office/officeart/2005/8/layout/bProcess4"/>
    <dgm:cxn modelId="{942FBB8C-83E4-4A12-9609-0FCBB931C948}" type="presOf" srcId="{E24BE68C-895C-43DF-97CB-6245211F05B6}" destId="{694D1603-9E4B-4E86-B728-39F48F110242}" srcOrd="0" destOrd="0" presId="urn:microsoft.com/office/officeart/2005/8/layout/bProcess4"/>
    <dgm:cxn modelId="{DB64BC96-7F86-40F9-AFDB-512D16D72733}" type="presOf" srcId="{E83EF316-F73E-499A-A5E2-5C1AEB622BA6}" destId="{D3C45BE0-02BC-4CCF-96BE-681BB80F10CA}" srcOrd="0" destOrd="0" presId="urn:microsoft.com/office/officeart/2005/8/layout/bProcess4"/>
    <dgm:cxn modelId="{78835EA2-FABA-4FAD-AA5B-0DD43515E814}" type="presOf" srcId="{951C14A7-DEB6-4A87-BD4E-60606D079D6F}" destId="{D2EAC10D-55B2-4A3A-BA58-28137DFFDFFE}" srcOrd="0" destOrd="0" presId="urn:microsoft.com/office/officeart/2005/8/layout/bProcess4"/>
    <dgm:cxn modelId="{6B9DD2A6-98D6-4485-BE3C-C7E0F8223E04}" type="presOf" srcId="{78032F9C-4F05-4858-8F15-481580AEC723}" destId="{30E53F1E-4891-4B83-8645-673B8C09F007}" srcOrd="0" destOrd="0" presId="urn:microsoft.com/office/officeart/2005/8/layout/bProcess4"/>
    <dgm:cxn modelId="{ACC840B7-1638-48F3-98E2-F84EBC83404A}" type="presOf" srcId="{0F8273D3-F0CC-49B1-AA10-1CDE4A0DE504}" destId="{38835101-A015-40E5-8DDD-5B5612B3A188}" srcOrd="0" destOrd="0" presId="urn:microsoft.com/office/officeart/2005/8/layout/bProcess4"/>
    <dgm:cxn modelId="{864357C3-0B8F-4F05-AEC7-25E1057FAE5B}" type="presOf" srcId="{CA2ACEC3-5B7C-4E57-ADAC-90C7BCE997F0}" destId="{B20FBCBF-7E7B-443D-BEC1-EE7DC0D650F0}" srcOrd="0" destOrd="0" presId="urn:microsoft.com/office/officeart/2005/8/layout/bProcess4"/>
    <dgm:cxn modelId="{300571C4-AFE1-4327-889F-948EDC014273}" srcId="{3AE56356-C672-4549-8A22-B3944959022E}" destId="{CA2ACEC3-5B7C-4E57-ADAC-90C7BCE997F0}" srcOrd="1" destOrd="0" parTransId="{68E536D7-A5C5-447F-9397-96A3587625ED}" sibTransId="{A3FFDD1D-C09D-476C-AAB1-9C1515080C30}"/>
    <dgm:cxn modelId="{FE6072C7-DDE6-4DED-A3C9-F987F865E904}" type="presOf" srcId="{F0E110AA-C9AC-4E2D-85E9-0BCAB2E9812F}" destId="{030F9896-CC4F-4786-B9EE-8FBDF25C8310}" srcOrd="0" destOrd="0" presId="urn:microsoft.com/office/officeart/2005/8/layout/bProcess4"/>
    <dgm:cxn modelId="{B4E72BE6-C8A3-4D4D-8A34-788B44DC4B62}" srcId="{3AE56356-C672-4549-8A22-B3944959022E}" destId="{0F8273D3-F0CC-49B1-AA10-1CDE4A0DE504}" srcOrd="7" destOrd="0" parTransId="{177B8449-6EC8-4F3C-9D70-FD9A4C14DFAE}" sibTransId="{1D446C5E-9620-4F25-B03C-BBF795F8CF91}"/>
    <dgm:cxn modelId="{DF54F6EF-43D1-4596-95B6-EAF09B2B47BC}" type="presOf" srcId="{230B54B1-04EA-4E7B-A76B-404BDE56FD35}" destId="{E3569A8D-A1D1-4B5E-B413-46DEECDCDC52}" srcOrd="0" destOrd="0" presId="urn:microsoft.com/office/officeart/2005/8/layout/bProcess4"/>
    <dgm:cxn modelId="{EF6D01FF-727A-428A-BD89-BC1CC1E08C35}" srcId="{3AE56356-C672-4549-8A22-B3944959022E}" destId="{B829307D-D1E8-435D-8AA1-3EAEA1C15A2F}" srcOrd="3" destOrd="0" parTransId="{3D371702-039F-4772-BDA1-0E0284ED7829}" sibTransId="{B5289C74-DBB4-4F9A-AC91-CC1C5D43ADCC}"/>
    <dgm:cxn modelId="{36D540B5-BF57-408E-A242-DA050B82702E}" type="presParOf" srcId="{22FE3EE0-05E9-462C-A9FE-D08A77380122}" destId="{C01D4C76-0D55-4F12-B5ED-FBD4FA089EFD}" srcOrd="0" destOrd="0" presId="urn:microsoft.com/office/officeart/2005/8/layout/bProcess4"/>
    <dgm:cxn modelId="{3EA4F487-875C-4E86-95C7-398EE7BA1247}" type="presParOf" srcId="{C01D4C76-0D55-4F12-B5ED-FBD4FA089EFD}" destId="{D249AA13-33D6-403A-BABA-CCB1A46A7379}" srcOrd="0" destOrd="0" presId="urn:microsoft.com/office/officeart/2005/8/layout/bProcess4"/>
    <dgm:cxn modelId="{F4171B65-C3CC-484B-A232-0DF789D63814}" type="presParOf" srcId="{C01D4C76-0D55-4F12-B5ED-FBD4FA089EFD}" destId="{5751A27D-2074-4968-944E-72E5DEA26212}" srcOrd="1" destOrd="0" presId="urn:microsoft.com/office/officeart/2005/8/layout/bProcess4"/>
    <dgm:cxn modelId="{64FE326F-C437-4976-BBBB-DF17EBB1CA6A}" type="presParOf" srcId="{22FE3EE0-05E9-462C-A9FE-D08A77380122}" destId="{198C1E6B-46D9-4F16-A5D0-A836D648E2D1}" srcOrd="1" destOrd="0" presId="urn:microsoft.com/office/officeart/2005/8/layout/bProcess4"/>
    <dgm:cxn modelId="{C0EA4ECF-16AA-424E-9DDF-AF07ADD03060}" type="presParOf" srcId="{22FE3EE0-05E9-462C-A9FE-D08A77380122}" destId="{8DC9D395-DDDE-45D2-A512-FFA04E2A2978}" srcOrd="2" destOrd="0" presId="urn:microsoft.com/office/officeart/2005/8/layout/bProcess4"/>
    <dgm:cxn modelId="{FD856079-844B-4920-9330-C05F6E124C25}" type="presParOf" srcId="{8DC9D395-DDDE-45D2-A512-FFA04E2A2978}" destId="{7F114893-D8BA-4489-B952-290DDBCDBC9A}" srcOrd="0" destOrd="0" presId="urn:microsoft.com/office/officeart/2005/8/layout/bProcess4"/>
    <dgm:cxn modelId="{E24A4F87-1160-4D4A-91F1-0FE2CB153468}" type="presParOf" srcId="{8DC9D395-DDDE-45D2-A512-FFA04E2A2978}" destId="{B20FBCBF-7E7B-443D-BEC1-EE7DC0D650F0}" srcOrd="1" destOrd="0" presId="urn:microsoft.com/office/officeart/2005/8/layout/bProcess4"/>
    <dgm:cxn modelId="{2B614867-FCA1-47E5-888F-3A68CC877776}" type="presParOf" srcId="{22FE3EE0-05E9-462C-A9FE-D08A77380122}" destId="{7CF0B1BD-706D-4E8B-8AB3-3A1D9099B824}" srcOrd="3" destOrd="0" presId="urn:microsoft.com/office/officeart/2005/8/layout/bProcess4"/>
    <dgm:cxn modelId="{B0287D3B-4E19-44CD-B5B4-24F6F705D236}" type="presParOf" srcId="{22FE3EE0-05E9-462C-A9FE-D08A77380122}" destId="{083B5EBC-57C3-4A34-846E-35A174ABB173}" srcOrd="4" destOrd="0" presId="urn:microsoft.com/office/officeart/2005/8/layout/bProcess4"/>
    <dgm:cxn modelId="{58984A0C-0AFD-4CB9-8B54-57CC229FA79E}" type="presParOf" srcId="{083B5EBC-57C3-4A34-846E-35A174ABB173}" destId="{16328D55-8237-426D-A917-974D95C6727F}" srcOrd="0" destOrd="0" presId="urn:microsoft.com/office/officeart/2005/8/layout/bProcess4"/>
    <dgm:cxn modelId="{A5724FE8-A102-47EA-A06A-26523A8C6E2F}" type="presParOf" srcId="{083B5EBC-57C3-4A34-846E-35A174ABB173}" destId="{D2EAC10D-55B2-4A3A-BA58-28137DFFDFFE}" srcOrd="1" destOrd="0" presId="urn:microsoft.com/office/officeart/2005/8/layout/bProcess4"/>
    <dgm:cxn modelId="{31867F7B-088C-4C2A-8B0F-42CA442BA5F7}" type="presParOf" srcId="{22FE3EE0-05E9-462C-A9FE-D08A77380122}" destId="{B99E46A2-09F5-4667-B9EF-23BB6C09E9A7}" srcOrd="5" destOrd="0" presId="urn:microsoft.com/office/officeart/2005/8/layout/bProcess4"/>
    <dgm:cxn modelId="{BA0B914A-8F12-4758-AB9D-97E23CFC0ADE}" type="presParOf" srcId="{22FE3EE0-05E9-462C-A9FE-D08A77380122}" destId="{9348F880-535D-4D4F-91EF-7861C7926601}" srcOrd="6" destOrd="0" presId="urn:microsoft.com/office/officeart/2005/8/layout/bProcess4"/>
    <dgm:cxn modelId="{1EC9009A-6F0F-4DF4-9E50-B78B610113F4}" type="presParOf" srcId="{9348F880-535D-4D4F-91EF-7861C7926601}" destId="{924BADD8-2771-4CAB-8C3D-23D2465BA579}" srcOrd="0" destOrd="0" presId="urn:microsoft.com/office/officeart/2005/8/layout/bProcess4"/>
    <dgm:cxn modelId="{126B743F-AE37-4D3E-B3DA-28AA1A5289FA}" type="presParOf" srcId="{9348F880-535D-4D4F-91EF-7861C7926601}" destId="{02DD5FB9-EF59-4D69-9C58-E8AD63649AD7}" srcOrd="1" destOrd="0" presId="urn:microsoft.com/office/officeart/2005/8/layout/bProcess4"/>
    <dgm:cxn modelId="{E0EE9EEF-A0F9-4F80-A120-1A1AC2CD80DB}" type="presParOf" srcId="{22FE3EE0-05E9-462C-A9FE-D08A77380122}" destId="{E17231E9-34AB-43AF-B8AB-44509E66324E}" srcOrd="7" destOrd="0" presId="urn:microsoft.com/office/officeart/2005/8/layout/bProcess4"/>
    <dgm:cxn modelId="{1C44171F-D21A-4D0F-A317-CABE9F183F16}" type="presParOf" srcId="{22FE3EE0-05E9-462C-A9FE-D08A77380122}" destId="{62EB2057-48E5-4F21-B1FD-8DEA1D6C4617}" srcOrd="8" destOrd="0" presId="urn:microsoft.com/office/officeart/2005/8/layout/bProcess4"/>
    <dgm:cxn modelId="{B15C3F8B-D1F7-418A-AAD3-E0CA2CFA5033}" type="presParOf" srcId="{62EB2057-48E5-4F21-B1FD-8DEA1D6C4617}" destId="{4BBF6840-7AA9-448A-914C-B4323863DAE7}" srcOrd="0" destOrd="0" presId="urn:microsoft.com/office/officeart/2005/8/layout/bProcess4"/>
    <dgm:cxn modelId="{409FEA6B-7159-44B5-AA34-DCBA5055EBAB}" type="presParOf" srcId="{62EB2057-48E5-4F21-B1FD-8DEA1D6C4617}" destId="{E3569A8D-A1D1-4B5E-B413-46DEECDCDC52}" srcOrd="1" destOrd="0" presId="urn:microsoft.com/office/officeart/2005/8/layout/bProcess4"/>
    <dgm:cxn modelId="{CDD41C86-AA37-4B2A-9E25-02628D2C5DB3}" type="presParOf" srcId="{22FE3EE0-05E9-462C-A9FE-D08A77380122}" destId="{30E53F1E-4891-4B83-8645-673B8C09F007}" srcOrd="9" destOrd="0" presId="urn:microsoft.com/office/officeart/2005/8/layout/bProcess4"/>
    <dgm:cxn modelId="{D57453E6-A979-45E1-8658-9E2C50089242}" type="presParOf" srcId="{22FE3EE0-05E9-462C-A9FE-D08A77380122}" destId="{E1330D96-0D72-4706-801B-6236A681F69D}" srcOrd="10" destOrd="0" presId="urn:microsoft.com/office/officeart/2005/8/layout/bProcess4"/>
    <dgm:cxn modelId="{EB9A275A-BF84-4F42-A7FF-C3352910CBF8}" type="presParOf" srcId="{E1330D96-0D72-4706-801B-6236A681F69D}" destId="{2EDD0EFA-2B05-4BF9-9235-326DC6B5C696}" srcOrd="0" destOrd="0" presId="urn:microsoft.com/office/officeart/2005/8/layout/bProcess4"/>
    <dgm:cxn modelId="{69469F7D-54FF-46D7-B736-0D0104D2A92E}" type="presParOf" srcId="{E1330D96-0D72-4706-801B-6236A681F69D}" destId="{D3C45BE0-02BC-4CCF-96BE-681BB80F10CA}" srcOrd="1" destOrd="0" presId="urn:microsoft.com/office/officeart/2005/8/layout/bProcess4"/>
    <dgm:cxn modelId="{6435D4E2-FA9A-40DD-AF27-87F8DF58A5B0}" type="presParOf" srcId="{22FE3EE0-05E9-462C-A9FE-D08A77380122}" destId="{52D478FB-FD32-4073-98C3-363B6E1F5AE7}" srcOrd="11" destOrd="0" presId="urn:microsoft.com/office/officeart/2005/8/layout/bProcess4"/>
    <dgm:cxn modelId="{7415C5F8-F11B-4A3B-AC79-3522C3DA644D}" type="presParOf" srcId="{22FE3EE0-05E9-462C-A9FE-D08A77380122}" destId="{58D4EB9E-1425-4F1B-8682-3BF2ED86003E}" srcOrd="12" destOrd="0" presId="urn:microsoft.com/office/officeart/2005/8/layout/bProcess4"/>
    <dgm:cxn modelId="{C771ED1E-4314-436A-A5CA-FAD59E1A483B}" type="presParOf" srcId="{58D4EB9E-1425-4F1B-8682-3BF2ED86003E}" destId="{07CBFB54-4197-4E60-BAB5-4A12DF3D818F}" srcOrd="0" destOrd="0" presId="urn:microsoft.com/office/officeart/2005/8/layout/bProcess4"/>
    <dgm:cxn modelId="{90C730C5-A956-498A-8A78-64E03423395A}" type="presParOf" srcId="{58D4EB9E-1425-4F1B-8682-3BF2ED86003E}" destId="{030F9896-CC4F-4786-B9EE-8FBDF25C8310}" srcOrd="1" destOrd="0" presId="urn:microsoft.com/office/officeart/2005/8/layout/bProcess4"/>
    <dgm:cxn modelId="{6C0B63CE-AD87-4D74-8F14-88AB8AF5A883}" type="presParOf" srcId="{22FE3EE0-05E9-462C-A9FE-D08A77380122}" destId="{8859721B-1C0B-4FC6-8370-794C6C8F6218}" srcOrd="13" destOrd="0" presId="urn:microsoft.com/office/officeart/2005/8/layout/bProcess4"/>
    <dgm:cxn modelId="{23543B09-6434-4B5C-A46A-AF3A7EE13504}" type="presParOf" srcId="{22FE3EE0-05E9-462C-A9FE-D08A77380122}" destId="{D8777707-4510-4ABA-8729-2B6B831B952C}" srcOrd="14" destOrd="0" presId="urn:microsoft.com/office/officeart/2005/8/layout/bProcess4"/>
    <dgm:cxn modelId="{345FFE09-4A2E-44AB-B6EA-55C6A9B62B94}" type="presParOf" srcId="{D8777707-4510-4ABA-8729-2B6B831B952C}" destId="{EC3BDDBF-8DA8-447B-818A-132FA6DA9EA3}" srcOrd="0" destOrd="0" presId="urn:microsoft.com/office/officeart/2005/8/layout/bProcess4"/>
    <dgm:cxn modelId="{2944CB4C-2687-49BB-B94C-485DD4C51ACA}" type="presParOf" srcId="{D8777707-4510-4ABA-8729-2B6B831B952C}" destId="{38835101-A015-40E5-8DDD-5B5612B3A188}" srcOrd="1" destOrd="0" presId="urn:microsoft.com/office/officeart/2005/8/layout/bProcess4"/>
    <dgm:cxn modelId="{F5D408CF-5168-4FF6-8062-4B865FA84659}" type="presParOf" srcId="{22FE3EE0-05E9-462C-A9FE-D08A77380122}" destId="{A92EEECB-8B02-475E-B712-08C874A72F1D}" srcOrd="15" destOrd="0" presId="urn:microsoft.com/office/officeart/2005/8/layout/bProcess4"/>
    <dgm:cxn modelId="{D3EA7A7C-1352-4D8B-B083-F506EEFBD7BD}" type="presParOf" srcId="{22FE3EE0-05E9-462C-A9FE-D08A77380122}" destId="{56F92EB6-BF6E-457B-BA4C-2B74288114BF}" srcOrd="16" destOrd="0" presId="urn:microsoft.com/office/officeart/2005/8/layout/bProcess4"/>
    <dgm:cxn modelId="{22D96707-7A00-4187-A39A-5B440B77B688}" type="presParOf" srcId="{56F92EB6-BF6E-457B-BA4C-2B74288114BF}" destId="{DFDA0A3C-BFBB-44DD-8931-A074F9D98F79}" srcOrd="0" destOrd="0" presId="urn:microsoft.com/office/officeart/2005/8/layout/bProcess4"/>
    <dgm:cxn modelId="{FC904879-431A-4EEE-9222-C41F5EC74749}" type="presParOf" srcId="{56F92EB6-BF6E-457B-BA4C-2B74288114BF}" destId="{694D1603-9E4B-4E86-B728-39F48F110242}"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1F2FEC-6317-4051-8F89-D3C92FB72E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8E12ADD-DB1C-43CC-90FB-1BC30E90A065}">
      <dgm:prSet/>
      <dgm:spPr/>
      <dgm:t>
        <a:bodyPr/>
        <a:lstStyle/>
        <a:p>
          <a:r>
            <a:rPr lang="en-US" b="1" u="sng" dirty="0">
              <a:latin typeface="Aptos Display" panose="020B0004020202020204" pitchFamily="34" charset="0"/>
            </a:rPr>
            <a:t>Wellness</a:t>
          </a:r>
          <a:endParaRPr lang="en-US" b="1" dirty="0">
            <a:latin typeface="Aptos Display" panose="020B0004020202020204" pitchFamily="34" charset="0"/>
          </a:endParaRPr>
        </a:p>
        <a:p>
          <a:r>
            <a:rPr lang="en-US" b="1" dirty="0">
              <a:latin typeface="Aptos Display" panose="020B0004020202020204" pitchFamily="34" charset="0"/>
            </a:rPr>
            <a:t>Holistic Approach: </a:t>
          </a:r>
          <a:r>
            <a:rPr lang="en-US" dirty="0">
              <a:latin typeface="Aptos Display" panose="020B0004020202020204" pitchFamily="34" charset="0"/>
            </a:rPr>
            <a:t>Focus on treating the whole person to enhance overall well-being.</a:t>
          </a:r>
        </a:p>
      </dgm:t>
    </dgm:pt>
    <dgm:pt modelId="{9E8B009A-23D8-4E9A-AC11-ECBBCAE47005}" type="parTrans" cxnId="{8AA9F346-493B-407F-985F-D0AF82FA6BC2}">
      <dgm:prSet/>
      <dgm:spPr/>
      <dgm:t>
        <a:bodyPr/>
        <a:lstStyle/>
        <a:p>
          <a:endParaRPr lang="en-US"/>
        </a:p>
      </dgm:t>
    </dgm:pt>
    <dgm:pt modelId="{BE04EC3B-841B-4781-847D-8A1E0672A3AB}" type="sibTrans" cxnId="{8AA9F346-493B-407F-985F-D0AF82FA6BC2}">
      <dgm:prSet/>
      <dgm:spPr/>
      <dgm:t>
        <a:bodyPr/>
        <a:lstStyle/>
        <a:p>
          <a:endParaRPr lang="en-US"/>
        </a:p>
      </dgm:t>
    </dgm:pt>
    <dgm:pt modelId="{4EB69CAE-D009-4A3B-B841-69F2FF116442}">
      <dgm:prSet/>
      <dgm:spPr/>
      <dgm:t>
        <a:bodyPr/>
        <a:lstStyle/>
        <a:p>
          <a:r>
            <a:rPr lang="en-US" b="1" dirty="0"/>
            <a:t>Multidisciplinary Care: </a:t>
          </a:r>
          <a:r>
            <a:rPr lang="en-US" dirty="0"/>
            <a:t>Collaboration among healthcare professionals</a:t>
          </a:r>
        </a:p>
      </dgm:t>
    </dgm:pt>
    <dgm:pt modelId="{2B101B91-B3DC-43F9-807A-CFCC63B34FDB}" type="parTrans" cxnId="{E6824CF2-C858-4C77-A61E-5BFD9781A2D7}">
      <dgm:prSet/>
      <dgm:spPr/>
      <dgm:t>
        <a:bodyPr/>
        <a:lstStyle/>
        <a:p>
          <a:endParaRPr lang="en-US"/>
        </a:p>
      </dgm:t>
    </dgm:pt>
    <dgm:pt modelId="{E572F763-E53B-4A64-AFE3-728918682539}" type="sibTrans" cxnId="{E6824CF2-C858-4C77-A61E-5BFD9781A2D7}">
      <dgm:prSet/>
      <dgm:spPr/>
      <dgm:t>
        <a:bodyPr/>
        <a:lstStyle/>
        <a:p>
          <a:endParaRPr lang="en-US"/>
        </a:p>
      </dgm:t>
    </dgm:pt>
    <dgm:pt modelId="{134FE0B6-6959-474E-B125-71D463732C85}">
      <dgm:prSet/>
      <dgm:spPr/>
      <dgm:t>
        <a:bodyPr/>
        <a:lstStyle/>
        <a:p>
          <a:r>
            <a:rPr lang="en-US" b="1"/>
            <a:t>Nutrition: </a:t>
          </a:r>
          <a:r>
            <a:rPr lang="en-US"/>
            <a:t> Promote a balanced diet to support immune health and manage symptoms.</a:t>
          </a:r>
        </a:p>
      </dgm:t>
    </dgm:pt>
    <dgm:pt modelId="{D79ADA09-7BEE-4A9D-BC1C-9A7B725BF5E0}" type="parTrans" cxnId="{CB0CD237-C858-4AF7-99C1-35D77BD91B21}">
      <dgm:prSet/>
      <dgm:spPr/>
      <dgm:t>
        <a:bodyPr/>
        <a:lstStyle/>
        <a:p>
          <a:endParaRPr lang="en-US"/>
        </a:p>
      </dgm:t>
    </dgm:pt>
    <dgm:pt modelId="{1307BD67-FB7C-406A-9459-D139163D6973}" type="sibTrans" cxnId="{CB0CD237-C858-4AF7-99C1-35D77BD91B21}">
      <dgm:prSet/>
      <dgm:spPr/>
      <dgm:t>
        <a:bodyPr/>
        <a:lstStyle/>
        <a:p>
          <a:endParaRPr lang="en-US"/>
        </a:p>
      </dgm:t>
    </dgm:pt>
    <dgm:pt modelId="{07C30C7B-CC6A-47C7-9F36-91F6D3383193}">
      <dgm:prSet/>
      <dgm:spPr/>
      <dgm:t>
        <a:bodyPr/>
        <a:lstStyle/>
        <a:p>
          <a:r>
            <a:rPr lang="en-US" b="1"/>
            <a:t>Physical Wellness: </a:t>
          </a:r>
          <a:r>
            <a:rPr lang="en-US"/>
            <a:t>Emphasize regular physical activity for improved mobility and mental health.</a:t>
          </a:r>
        </a:p>
      </dgm:t>
    </dgm:pt>
    <dgm:pt modelId="{0158C61E-F1A2-4B7F-87FD-7D2CE796DDDD}" type="parTrans" cxnId="{61ADE684-CD16-44E7-B323-38098FE8393D}">
      <dgm:prSet/>
      <dgm:spPr/>
      <dgm:t>
        <a:bodyPr/>
        <a:lstStyle/>
        <a:p>
          <a:endParaRPr lang="en-US"/>
        </a:p>
      </dgm:t>
    </dgm:pt>
    <dgm:pt modelId="{562A9B4C-13F7-46A7-9281-3B1F6DD96DF6}" type="sibTrans" cxnId="{61ADE684-CD16-44E7-B323-38098FE8393D}">
      <dgm:prSet/>
      <dgm:spPr/>
      <dgm:t>
        <a:bodyPr/>
        <a:lstStyle/>
        <a:p>
          <a:endParaRPr lang="en-US"/>
        </a:p>
      </dgm:t>
    </dgm:pt>
    <dgm:pt modelId="{19934E95-D789-4896-B9E2-D37372261160}">
      <dgm:prSet/>
      <dgm:spPr/>
      <dgm:t>
        <a:bodyPr/>
        <a:lstStyle/>
        <a:p>
          <a:r>
            <a:rPr lang="en-US" b="1"/>
            <a:t>Cognitive and Brain Health</a:t>
          </a:r>
          <a:r>
            <a:rPr lang="en-US"/>
            <a:t>: Engaging in activities that stimulate the brain, learning, and social engagement</a:t>
          </a:r>
        </a:p>
      </dgm:t>
    </dgm:pt>
    <dgm:pt modelId="{C76E46C1-E09D-440C-9454-28E42E5AE6C8}" type="parTrans" cxnId="{80FFF509-E7B8-4F6D-BEB2-054D253B55C3}">
      <dgm:prSet/>
      <dgm:spPr/>
      <dgm:t>
        <a:bodyPr/>
        <a:lstStyle/>
        <a:p>
          <a:endParaRPr lang="en-US"/>
        </a:p>
      </dgm:t>
    </dgm:pt>
    <dgm:pt modelId="{ED2578A2-C7B1-4DB0-B7DD-1A003D8504DA}" type="sibTrans" cxnId="{80FFF509-E7B8-4F6D-BEB2-054D253B55C3}">
      <dgm:prSet/>
      <dgm:spPr/>
      <dgm:t>
        <a:bodyPr/>
        <a:lstStyle/>
        <a:p>
          <a:endParaRPr lang="en-US"/>
        </a:p>
      </dgm:t>
    </dgm:pt>
    <dgm:pt modelId="{A16A66B4-5123-4761-B460-7ED77832CEE0}">
      <dgm:prSet/>
      <dgm:spPr/>
      <dgm:t>
        <a:bodyPr/>
        <a:lstStyle/>
        <a:p>
          <a:r>
            <a:rPr lang="en-US" b="1"/>
            <a:t>Sleep Hygiene: </a:t>
          </a:r>
          <a:r>
            <a:rPr lang="en-US"/>
            <a:t>Highlight good sleep practices for restoring energy and cognitive function.</a:t>
          </a:r>
        </a:p>
      </dgm:t>
    </dgm:pt>
    <dgm:pt modelId="{9960DDAE-E1C7-4956-80BB-6D1C60B375FB}" type="parTrans" cxnId="{7DEC33E7-3B2A-490A-A250-AD03FBA365B9}">
      <dgm:prSet/>
      <dgm:spPr/>
      <dgm:t>
        <a:bodyPr/>
        <a:lstStyle/>
        <a:p>
          <a:endParaRPr lang="en-US"/>
        </a:p>
      </dgm:t>
    </dgm:pt>
    <dgm:pt modelId="{0E9A38BB-CAEF-47F7-86AD-88967D53DC27}" type="sibTrans" cxnId="{7DEC33E7-3B2A-490A-A250-AD03FBA365B9}">
      <dgm:prSet/>
      <dgm:spPr/>
      <dgm:t>
        <a:bodyPr/>
        <a:lstStyle/>
        <a:p>
          <a:endParaRPr lang="en-US"/>
        </a:p>
      </dgm:t>
    </dgm:pt>
    <dgm:pt modelId="{DC288F84-B4F2-4EC4-929D-E43135CA0171}">
      <dgm:prSet/>
      <dgm:spPr/>
      <dgm:t>
        <a:bodyPr/>
        <a:lstStyle/>
        <a:p>
          <a:r>
            <a:rPr lang="en-US" b="1"/>
            <a:t>Mental and Emotional Support: </a:t>
          </a:r>
          <a:r>
            <a:rPr lang="en-US"/>
            <a:t>Recognize the psychological impact of MS and the importance of mental health resources.</a:t>
          </a:r>
        </a:p>
      </dgm:t>
    </dgm:pt>
    <dgm:pt modelId="{0AD8EF82-4878-465A-9F0C-32042FB177A8}" type="parTrans" cxnId="{20A5A0A3-F8EE-4F06-864E-05965812930C}">
      <dgm:prSet/>
      <dgm:spPr/>
      <dgm:t>
        <a:bodyPr/>
        <a:lstStyle/>
        <a:p>
          <a:endParaRPr lang="en-US"/>
        </a:p>
      </dgm:t>
    </dgm:pt>
    <dgm:pt modelId="{5E9E850E-43A4-4F55-A576-30B56CC47112}" type="sibTrans" cxnId="{20A5A0A3-F8EE-4F06-864E-05965812930C}">
      <dgm:prSet/>
      <dgm:spPr/>
      <dgm:t>
        <a:bodyPr/>
        <a:lstStyle/>
        <a:p>
          <a:endParaRPr lang="en-US"/>
        </a:p>
      </dgm:t>
    </dgm:pt>
    <dgm:pt modelId="{3273395A-AACD-4099-B8F0-0795BBA61608}">
      <dgm:prSet/>
      <dgm:spPr/>
      <dgm:t>
        <a:bodyPr/>
        <a:lstStyle/>
        <a:p>
          <a:r>
            <a:rPr lang="en-US" b="1" dirty="0"/>
            <a:t>Family and Social Connections</a:t>
          </a:r>
          <a:r>
            <a:rPr lang="en-US" dirty="0"/>
            <a:t>: Staying connected with loved ones and participating in social activities can reduce feelings of isolation and improve mood, reducing the risk of depression and anxiety</a:t>
          </a:r>
        </a:p>
      </dgm:t>
    </dgm:pt>
    <dgm:pt modelId="{3E7BBFF3-EAE6-4E98-923C-C4774086A6F2}" type="parTrans" cxnId="{C38F3B5B-7FF4-464A-9B7C-328EB900A552}">
      <dgm:prSet/>
      <dgm:spPr/>
      <dgm:t>
        <a:bodyPr/>
        <a:lstStyle/>
        <a:p>
          <a:endParaRPr lang="en-US"/>
        </a:p>
      </dgm:t>
    </dgm:pt>
    <dgm:pt modelId="{9BE96CF0-8DFC-4C4F-84D9-50A725B333BB}" type="sibTrans" cxnId="{C38F3B5B-7FF4-464A-9B7C-328EB900A552}">
      <dgm:prSet/>
      <dgm:spPr/>
      <dgm:t>
        <a:bodyPr/>
        <a:lstStyle/>
        <a:p>
          <a:endParaRPr lang="en-US"/>
        </a:p>
      </dgm:t>
    </dgm:pt>
    <dgm:pt modelId="{7835DFA3-22C8-4F39-95B2-8CC354F7644C}">
      <dgm:prSet/>
      <dgm:spPr/>
      <dgm:t>
        <a:bodyPr/>
        <a:lstStyle/>
        <a:p>
          <a:r>
            <a:rPr lang="en-US" b="1" dirty="0"/>
            <a:t>Faith and Spiritual Support: </a:t>
          </a:r>
          <a:r>
            <a:rPr lang="en-US" dirty="0"/>
            <a:t>Encourage spiritual practices that promote resilience and a sense of purpose.</a:t>
          </a:r>
        </a:p>
      </dgm:t>
    </dgm:pt>
    <dgm:pt modelId="{4CBC4264-54C0-4032-B532-12E73173F569}" type="parTrans" cxnId="{66388A90-5E58-447B-A0F4-328E5B2373E6}">
      <dgm:prSet/>
      <dgm:spPr/>
      <dgm:t>
        <a:bodyPr/>
        <a:lstStyle/>
        <a:p>
          <a:endParaRPr lang="en-US"/>
        </a:p>
      </dgm:t>
    </dgm:pt>
    <dgm:pt modelId="{F2FDD3ED-8622-4183-83D2-D0C0704F1F50}" type="sibTrans" cxnId="{66388A90-5E58-447B-A0F4-328E5B2373E6}">
      <dgm:prSet/>
      <dgm:spPr/>
      <dgm:t>
        <a:bodyPr/>
        <a:lstStyle/>
        <a:p>
          <a:endParaRPr lang="en-US"/>
        </a:p>
      </dgm:t>
    </dgm:pt>
    <dgm:pt modelId="{CBC0CF48-C446-4C61-A318-C22933BB70B9}" type="pres">
      <dgm:prSet presAssocID="{581F2FEC-6317-4051-8F89-D3C92FB72EFF}" presName="vert0" presStyleCnt="0">
        <dgm:presLayoutVars>
          <dgm:dir/>
          <dgm:animOne val="branch"/>
          <dgm:animLvl val="lvl"/>
        </dgm:presLayoutVars>
      </dgm:prSet>
      <dgm:spPr/>
    </dgm:pt>
    <dgm:pt modelId="{20667292-E82A-4E10-8D66-DACAA607CE55}" type="pres">
      <dgm:prSet presAssocID="{18E12ADD-DB1C-43CC-90FB-1BC30E90A065}" presName="thickLine" presStyleLbl="alignNode1" presStyleIdx="0" presStyleCnt="1"/>
      <dgm:spPr/>
    </dgm:pt>
    <dgm:pt modelId="{47B938DE-10C3-41F9-8B7F-E2CC04062B99}" type="pres">
      <dgm:prSet presAssocID="{18E12ADD-DB1C-43CC-90FB-1BC30E90A065}" presName="horz1" presStyleCnt="0"/>
      <dgm:spPr/>
    </dgm:pt>
    <dgm:pt modelId="{EA8D05CA-6819-42E2-B951-BBA5C8EF2D8C}" type="pres">
      <dgm:prSet presAssocID="{18E12ADD-DB1C-43CC-90FB-1BC30E90A065}" presName="tx1" presStyleLbl="revTx" presStyleIdx="0" presStyleCnt="9"/>
      <dgm:spPr/>
    </dgm:pt>
    <dgm:pt modelId="{B5B43C0D-F786-4496-8954-AD23FBCE4012}" type="pres">
      <dgm:prSet presAssocID="{18E12ADD-DB1C-43CC-90FB-1BC30E90A065}" presName="vert1" presStyleCnt="0"/>
      <dgm:spPr/>
    </dgm:pt>
    <dgm:pt modelId="{C5BBA0AF-A879-4592-A058-368F14663DE9}" type="pres">
      <dgm:prSet presAssocID="{4EB69CAE-D009-4A3B-B841-69F2FF116442}" presName="vertSpace2a" presStyleCnt="0"/>
      <dgm:spPr/>
    </dgm:pt>
    <dgm:pt modelId="{219DF1CD-44E0-44E4-8F22-FC9C023E3673}" type="pres">
      <dgm:prSet presAssocID="{4EB69CAE-D009-4A3B-B841-69F2FF116442}" presName="horz2" presStyleCnt="0"/>
      <dgm:spPr/>
    </dgm:pt>
    <dgm:pt modelId="{86687503-39EB-472B-8F80-C0568F139059}" type="pres">
      <dgm:prSet presAssocID="{4EB69CAE-D009-4A3B-B841-69F2FF116442}" presName="horzSpace2" presStyleCnt="0"/>
      <dgm:spPr/>
    </dgm:pt>
    <dgm:pt modelId="{908FFAB5-2DB5-4413-80D9-27468900DBCF}" type="pres">
      <dgm:prSet presAssocID="{4EB69CAE-D009-4A3B-B841-69F2FF116442}" presName="tx2" presStyleLbl="revTx" presStyleIdx="1" presStyleCnt="9"/>
      <dgm:spPr/>
    </dgm:pt>
    <dgm:pt modelId="{FEC7DEA8-7F63-4208-A1E7-DB8D56BF22E6}" type="pres">
      <dgm:prSet presAssocID="{4EB69CAE-D009-4A3B-B841-69F2FF116442}" presName="vert2" presStyleCnt="0"/>
      <dgm:spPr/>
    </dgm:pt>
    <dgm:pt modelId="{FC38E7A9-0034-4861-A14A-5210D62D6EEB}" type="pres">
      <dgm:prSet presAssocID="{4EB69CAE-D009-4A3B-B841-69F2FF116442}" presName="thinLine2b" presStyleLbl="callout" presStyleIdx="0" presStyleCnt="8"/>
      <dgm:spPr/>
    </dgm:pt>
    <dgm:pt modelId="{4A61159A-5576-4D0E-886D-4850F72F7FC4}" type="pres">
      <dgm:prSet presAssocID="{4EB69CAE-D009-4A3B-B841-69F2FF116442}" presName="vertSpace2b" presStyleCnt="0"/>
      <dgm:spPr/>
    </dgm:pt>
    <dgm:pt modelId="{22EC25B6-1C9D-4A44-9698-E50F9602E7E5}" type="pres">
      <dgm:prSet presAssocID="{134FE0B6-6959-474E-B125-71D463732C85}" presName="horz2" presStyleCnt="0"/>
      <dgm:spPr/>
    </dgm:pt>
    <dgm:pt modelId="{8E60002C-EA26-43AC-B5A4-595014E0959C}" type="pres">
      <dgm:prSet presAssocID="{134FE0B6-6959-474E-B125-71D463732C85}" presName="horzSpace2" presStyleCnt="0"/>
      <dgm:spPr/>
    </dgm:pt>
    <dgm:pt modelId="{38D22E36-D8F9-4B81-BE15-9B1B2C13F782}" type="pres">
      <dgm:prSet presAssocID="{134FE0B6-6959-474E-B125-71D463732C85}" presName="tx2" presStyleLbl="revTx" presStyleIdx="2" presStyleCnt="9"/>
      <dgm:spPr/>
    </dgm:pt>
    <dgm:pt modelId="{801C71AB-D4C9-49A2-BE4E-AFD67EB9CAE5}" type="pres">
      <dgm:prSet presAssocID="{134FE0B6-6959-474E-B125-71D463732C85}" presName="vert2" presStyleCnt="0"/>
      <dgm:spPr/>
    </dgm:pt>
    <dgm:pt modelId="{C47FABBA-62CA-4E60-BD9D-E30113D2C885}" type="pres">
      <dgm:prSet presAssocID="{134FE0B6-6959-474E-B125-71D463732C85}" presName="thinLine2b" presStyleLbl="callout" presStyleIdx="1" presStyleCnt="8"/>
      <dgm:spPr/>
    </dgm:pt>
    <dgm:pt modelId="{C9BF79AE-5278-4C94-B5C3-86D2FBE1E071}" type="pres">
      <dgm:prSet presAssocID="{134FE0B6-6959-474E-B125-71D463732C85}" presName="vertSpace2b" presStyleCnt="0"/>
      <dgm:spPr/>
    </dgm:pt>
    <dgm:pt modelId="{6AA973F4-D340-4B27-A290-A70FBD1019AC}" type="pres">
      <dgm:prSet presAssocID="{07C30C7B-CC6A-47C7-9F36-91F6D3383193}" presName="horz2" presStyleCnt="0"/>
      <dgm:spPr/>
    </dgm:pt>
    <dgm:pt modelId="{57F7E834-0553-4155-952F-E421080D0FAC}" type="pres">
      <dgm:prSet presAssocID="{07C30C7B-CC6A-47C7-9F36-91F6D3383193}" presName="horzSpace2" presStyleCnt="0"/>
      <dgm:spPr/>
    </dgm:pt>
    <dgm:pt modelId="{ACB643EE-71D9-431D-B8CA-237AF6F06965}" type="pres">
      <dgm:prSet presAssocID="{07C30C7B-CC6A-47C7-9F36-91F6D3383193}" presName="tx2" presStyleLbl="revTx" presStyleIdx="3" presStyleCnt="9"/>
      <dgm:spPr/>
    </dgm:pt>
    <dgm:pt modelId="{83F1A211-ED02-4EF6-920B-AF83DA7DC4AC}" type="pres">
      <dgm:prSet presAssocID="{07C30C7B-CC6A-47C7-9F36-91F6D3383193}" presName="vert2" presStyleCnt="0"/>
      <dgm:spPr/>
    </dgm:pt>
    <dgm:pt modelId="{C65A0CE5-C3FA-4BD6-8563-6B5D56157278}" type="pres">
      <dgm:prSet presAssocID="{07C30C7B-CC6A-47C7-9F36-91F6D3383193}" presName="thinLine2b" presStyleLbl="callout" presStyleIdx="2" presStyleCnt="8"/>
      <dgm:spPr/>
    </dgm:pt>
    <dgm:pt modelId="{BEE68427-DD4B-4C01-A213-1D0C3539CA78}" type="pres">
      <dgm:prSet presAssocID="{07C30C7B-CC6A-47C7-9F36-91F6D3383193}" presName="vertSpace2b" presStyleCnt="0"/>
      <dgm:spPr/>
    </dgm:pt>
    <dgm:pt modelId="{85F5C105-4DE5-4747-BFD5-388BC79AED23}" type="pres">
      <dgm:prSet presAssocID="{19934E95-D789-4896-B9E2-D37372261160}" presName="horz2" presStyleCnt="0"/>
      <dgm:spPr/>
    </dgm:pt>
    <dgm:pt modelId="{471E6370-B3E9-47ED-94D4-A7A37835AB32}" type="pres">
      <dgm:prSet presAssocID="{19934E95-D789-4896-B9E2-D37372261160}" presName="horzSpace2" presStyleCnt="0"/>
      <dgm:spPr/>
    </dgm:pt>
    <dgm:pt modelId="{8B5F595B-249D-48F3-90EB-85E6CE792BC5}" type="pres">
      <dgm:prSet presAssocID="{19934E95-D789-4896-B9E2-D37372261160}" presName="tx2" presStyleLbl="revTx" presStyleIdx="4" presStyleCnt="9"/>
      <dgm:spPr/>
    </dgm:pt>
    <dgm:pt modelId="{53BF1964-911E-477B-AF65-A36547CD4DEC}" type="pres">
      <dgm:prSet presAssocID="{19934E95-D789-4896-B9E2-D37372261160}" presName="vert2" presStyleCnt="0"/>
      <dgm:spPr/>
    </dgm:pt>
    <dgm:pt modelId="{ECD82F46-F37D-4B92-80FA-32F2FFA2446D}" type="pres">
      <dgm:prSet presAssocID="{19934E95-D789-4896-B9E2-D37372261160}" presName="thinLine2b" presStyleLbl="callout" presStyleIdx="3" presStyleCnt="8"/>
      <dgm:spPr/>
    </dgm:pt>
    <dgm:pt modelId="{A74F360B-6B58-44A7-9A9B-EA37BD34D64E}" type="pres">
      <dgm:prSet presAssocID="{19934E95-D789-4896-B9E2-D37372261160}" presName="vertSpace2b" presStyleCnt="0"/>
      <dgm:spPr/>
    </dgm:pt>
    <dgm:pt modelId="{11100655-605F-4570-8C4B-A5BCAD8093C0}" type="pres">
      <dgm:prSet presAssocID="{A16A66B4-5123-4761-B460-7ED77832CEE0}" presName="horz2" presStyleCnt="0"/>
      <dgm:spPr/>
    </dgm:pt>
    <dgm:pt modelId="{8F0E4097-F6ED-44E9-8424-0775AC5E1891}" type="pres">
      <dgm:prSet presAssocID="{A16A66B4-5123-4761-B460-7ED77832CEE0}" presName="horzSpace2" presStyleCnt="0"/>
      <dgm:spPr/>
    </dgm:pt>
    <dgm:pt modelId="{FBD3A113-BD53-45DC-8B1C-4C00D477754C}" type="pres">
      <dgm:prSet presAssocID="{A16A66B4-5123-4761-B460-7ED77832CEE0}" presName="tx2" presStyleLbl="revTx" presStyleIdx="5" presStyleCnt="9"/>
      <dgm:spPr/>
    </dgm:pt>
    <dgm:pt modelId="{3B25C842-A3F8-4F4E-ACBD-5097F10C248E}" type="pres">
      <dgm:prSet presAssocID="{A16A66B4-5123-4761-B460-7ED77832CEE0}" presName="vert2" presStyleCnt="0"/>
      <dgm:spPr/>
    </dgm:pt>
    <dgm:pt modelId="{E6248769-CEF9-4E3E-801C-57516B230120}" type="pres">
      <dgm:prSet presAssocID="{A16A66B4-5123-4761-B460-7ED77832CEE0}" presName="thinLine2b" presStyleLbl="callout" presStyleIdx="4" presStyleCnt="8"/>
      <dgm:spPr/>
    </dgm:pt>
    <dgm:pt modelId="{739D17BA-07C3-4DE3-9824-279B7A71856D}" type="pres">
      <dgm:prSet presAssocID="{A16A66B4-5123-4761-B460-7ED77832CEE0}" presName="vertSpace2b" presStyleCnt="0"/>
      <dgm:spPr/>
    </dgm:pt>
    <dgm:pt modelId="{E9E119CA-469F-483D-A860-C9140660BAA2}" type="pres">
      <dgm:prSet presAssocID="{DC288F84-B4F2-4EC4-929D-E43135CA0171}" presName="horz2" presStyleCnt="0"/>
      <dgm:spPr/>
    </dgm:pt>
    <dgm:pt modelId="{BFE1677B-CC32-4024-87CE-04EE2F6FB290}" type="pres">
      <dgm:prSet presAssocID="{DC288F84-B4F2-4EC4-929D-E43135CA0171}" presName="horzSpace2" presStyleCnt="0"/>
      <dgm:spPr/>
    </dgm:pt>
    <dgm:pt modelId="{BDAA4098-9679-4F47-AA95-13271CD2BA53}" type="pres">
      <dgm:prSet presAssocID="{DC288F84-B4F2-4EC4-929D-E43135CA0171}" presName="tx2" presStyleLbl="revTx" presStyleIdx="6" presStyleCnt="9"/>
      <dgm:spPr/>
    </dgm:pt>
    <dgm:pt modelId="{71FFC45B-C7E4-4FFC-BDC4-5AC8AE208A48}" type="pres">
      <dgm:prSet presAssocID="{DC288F84-B4F2-4EC4-929D-E43135CA0171}" presName="vert2" presStyleCnt="0"/>
      <dgm:spPr/>
    </dgm:pt>
    <dgm:pt modelId="{82135CBB-724A-4977-A5A7-E2FE1412EF21}" type="pres">
      <dgm:prSet presAssocID="{DC288F84-B4F2-4EC4-929D-E43135CA0171}" presName="thinLine2b" presStyleLbl="callout" presStyleIdx="5" presStyleCnt="8"/>
      <dgm:spPr/>
    </dgm:pt>
    <dgm:pt modelId="{A8A5A1FD-59C1-4664-B295-FB921E0A3D0D}" type="pres">
      <dgm:prSet presAssocID="{DC288F84-B4F2-4EC4-929D-E43135CA0171}" presName="vertSpace2b" presStyleCnt="0"/>
      <dgm:spPr/>
    </dgm:pt>
    <dgm:pt modelId="{B53779BB-691F-4979-A2D3-19E1672BB7E7}" type="pres">
      <dgm:prSet presAssocID="{3273395A-AACD-4099-B8F0-0795BBA61608}" presName="horz2" presStyleCnt="0"/>
      <dgm:spPr/>
    </dgm:pt>
    <dgm:pt modelId="{496167E9-D849-4702-9658-5E553D56F08A}" type="pres">
      <dgm:prSet presAssocID="{3273395A-AACD-4099-B8F0-0795BBA61608}" presName="horzSpace2" presStyleCnt="0"/>
      <dgm:spPr/>
    </dgm:pt>
    <dgm:pt modelId="{CC7C8C22-2747-42D0-B68A-F237C8D86006}" type="pres">
      <dgm:prSet presAssocID="{3273395A-AACD-4099-B8F0-0795BBA61608}" presName="tx2" presStyleLbl="revTx" presStyleIdx="7" presStyleCnt="9"/>
      <dgm:spPr/>
    </dgm:pt>
    <dgm:pt modelId="{096EDF1B-8156-4719-972B-B5CFBE8BE12F}" type="pres">
      <dgm:prSet presAssocID="{3273395A-AACD-4099-B8F0-0795BBA61608}" presName="vert2" presStyleCnt="0"/>
      <dgm:spPr/>
    </dgm:pt>
    <dgm:pt modelId="{05292590-CE50-4F4B-87F6-54231A2E89DE}" type="pres">
      <dgm:prSet presAssocID="{3273395A-AACD-4099-B8F0-0795BBA61608}" presName="thinLine2b" presStyleLbl="callout" presStyleIdx="6" presStyleCnt="8"/>
      <dgm:spPr/>
    </dgm:pt>
    <dgm:pt modelId="{BC6D1D17-A530-4362-B938-2F6DFDA2D2B9}" type="pres">
      <dgm:prSet presAssocID="{3273395A-AACD-4099-B8F0-0795BBA61608}" presName="vertSpace2b" presStyleCnt="0"/>
      <dgm:spPr/>
    </dgm:pt>
    <dgm:pt modelId="{D69D674B-6773-4FBF-8E3E-C3FA33153429}" type="pres">
      <dgm:prSet presAssocID="{7835DFA3-22C8-4F39-95B2-8CC354F7644C}" presName="horz2" presStyleCnt="0"/>
      <dgm:spPr/>
    </dgm:pt>
    <dgm:pt modelId="{CE6EC164-302A-47D5-9FB2-AA36FEA73936}" type="pres">
      <dgm:prSet presAssocID="{7835DFA3-22C8-4F39-95B2-8CC354F7644C}" presName="horzSpace2" presStyleCnt="0"/>
      <dgm:spPr/>
    </dgm:pt>
    <dgm:pt modelId="{32631E6F-1B1A-40F8-8C92-18BF49032288}" type="pres">
      <dgm:prSet presAssocID="{7835DFA3-22C8-4F39-95B2-8CC354F7644C}" presName="tx2" presStyleLbl="revTx" presStyleIdx="8" presStyleCnt="9"/>
      <dgm:spPr/>
    </dgm:pt>
    <dgm:pt modelId="{8B656D74-2DD7-4CDC-8675-C244611FD5D3}" type="pres">
      <dgm:prSet presAssocID="{7835DFA3-22C8-4F39-95B2-8CC354F7644C}" presName="vert2" presStyleCnt="0"/>
      <dgm:spPr/>
    </dgm:pt>
    <dgm:pt modelId="{1BFDD567-8FBE-473F-824B-E85E11DEE52C}" type="pres">
      <dgm:prSet presAssocID="{7835DFA3-22C8-4F39-95B2-8CC354F7644C}" presName="thinLine2b" presStyleLbl="callout" presStyleIdx="7" presStyleCnt="8"/>
      <dgm:spPr/>
    </dgm:pt>
    <dgm:pt modelId="{D2FB893B-2F7C-4426-B23D-6E82C3361BF2}" type="pres">
      <dgm:prSet presAssocID="{7835DFA3-22C8-4F39-95B2-8CC354F7644C}" presName="vertSpace2b" presStyleCnt="0"/>
      <dgm:spPr/>
    </dgm:pt>
  </dgm:ptLst>
  <dgm:cxnLst>
    <dgm:cxn modelId="{80FFF509-E7B8-4F6D-BEB2-054D253B55C3}" srcId="{18E12ADD-DB1C-43CC-90FB-1BC30E90A065}" destId="{19934E95-D789-4896-B9E2-D37372261160}" srcOrd="3" destOrd="0" parTransId="{C76E46C1-E09D-440C-9454-28E42E5AE6C8}" sibTransId="{ED2578A2-C7B1-4DB0-B7DD-1A003D8504DA}"/>
    <dgm:cxn modelId="{2A070424-6C96-4FA4-B535-E7B507B5BC76}" type="presOf" srcId="{A16A66B4-5123-4761-B460-7ED77832CEE0}" destId="{FBD3A113-BD53-45DC-8B1C-4C00D477754C}" srcOrd="0" destOrd="0" presId="urn:microsoft.com/office/officeart/2008/layout/LinedList"/>
    <dgm:cxn modelId="{28FC072E-3879-4D64-B240-D7870F65ADAA}" type="presOf" srcId="{19934E95-D789-4896-B9E2-D37372261160}" destId="{8B5F595B-249D-48F3-90EB-85E6CE792BC5}" srcOrd="0" destOrd="0" presId="urn:microsoft.com/office/officeart/2008/layout/LinedList"/>
    <dgm:cxn modelId="{CB0CD237-C858-4AF7-99C1-35D77BD91B21}" srcId="{18E12ADD-DB1C-43CC-90FB-1BC30E90A065}" destId="{134FE0B6-6959-474E-B125-71D463732C85}" srcOrd="1" destOrd="0" parTransId="{D79ADA09-7BEE-4A9D-BC1C-9A7B725BF5E0}" sibTransId="{1307BD67-FB7C-406A-9459-D139163D6973}"/>
    <dgm:cxn modelId="{C38F3B5B-7FF4-464A-9B7C-328EB900A552}" srcId="{18E12ADD-DB1C-43CC-90FB-1BC30E90A065}" destId="{3273395A-AACD-4099-B8F0-0795BBA61608}" srcOrd="6" destOrd="0" parTransId="{3E7BBFF3-EAE6-4E98-923C-C4774086A6F2}" sibTransId="{9BE96CF0-8DFC-4C4F-84D9-50A725B333BB}"/>
    <dgm:cxn modelId="{15FB1143-5A24-4B38-B79B-600815FDBF74}" type="presOf" srcId="{DC288F84-B4F2-4EC4-929D-E43135CA0171}" destId="{BDAA4098-9679-4F47-AA95-13271CD2BA53}" srcOrd="0" destOrd="0" presId="urn:microsoft.com/office/officeart/2008/layout/LinedList"/>
    <dgm:cxn modelId="{8AA9F346-493B-407F-985F-D0AF82FA6BC2}" srcId="{581F2FEC-6317-4051-8F89-D3C92FB72EFF}" destId="{18E12ADD-DB1C-43CC-90FB-1BC30E90A065}" srcOrd="0" destOrd="0" parTransId="{9E8B009A-23D8-4E9A-AC11-ECBBCAE47005}" sibTransId="{BE04EC3B-841B-4781-847D-8A1E0672A3AB}"/>
    <dgm:cxn modelId="{9584756D-ADC1-4C21-A0D9-2A08FF8EAA7E}" type="presOf" srcId="{07C30C7B-CC6A-47C7-9F36-91F6D3383193}" destId="{ACB643EE-71D9-431D-B8CA-237AF6F06965}" srcOrd="0" destOrd="0" presId="urn:microsoft.com/office/officeart/2008/layout/LinedList"/>
    <dgm:cxn modelId="{61ADE684-CD16-44E7-B323-38098FE8393D}" srcId="{18E12ADD-DB1C-43CC-90FB-1BC30E90A065}" destId="{07C30C7B-CC6A-47C7-9F36-91F6D3383193}" srcOrd="2" destOrd="0" parTransId="{0158C61E-F1A2-4B7F-87FD-7D2CE796DDDD}" sibTransId="{562A9B4C-13F7-46A7-9281-3B1F6DD96DF6}"/>
    <dgm:cxn modelId="{F8943F8C-5527-4F12-9DC5-DE76660DF8D5}" type="presOf" srcId="{4EB69CAE-D009-4A3B-B841-69F2FF116442}" destId="{908FFAB5-2DB5-4413-80D9-27468900DBCF}" srcOrd="0" destOrd="0" presId="urn:microsoft.com/office/officeart/2008/layout/LinedList"/>
    <dgm:cxn modelId="{66388A90-5E58-447B-A0F4-328E5B2373E6}" srcId="{18E12ADD-DB1C-43CC-90FB-1BC30E90A065}" destId="{7835DFA3-22C8-4F39-95B2-8CC354F7644C}" srcOrd="7" destOrd="0" parTransId="{4CBC4264-54C0-4032-B532-12E73173F569}" sibTransId="{F2FDD3ED-8622-4183-83D2-D0C0704F1F50}"/>
    <dgm:cxn modelId="{A8919090-EC37-4E54-B930-332815E20A0E}" type="presOf" srcId="{7835DFA3-22C8-4F39-95B2-8CC354F7644C}" destId="{32631E6F-1B1A-40F8-8C92-18BF49032288}" srcOrd="0" destOrd="0" presId="urn:microsoft.com/office/officeart/2008/layout/LinedList"/>
    <dgm:cxn modelId="{9DC81A92-53F7-43F2-A38C-E566C75667AB}" type="presOf" srcId="{581F2FEC-6317-4051-8F89-D3C92FB72EFF}" destId="{CBC0CF48-C446-4C61-A318-C22933BB70B9}" srcOrd="0" destOrd="0" presId="urn:microsoft.com/office/officeart/2008/layout/LinedList"/>
    <dgm:cxn modelId="{20A5A0A3-F8EE-4F06-864E-05965812930C}" srcId="{18E12ADD-DB1C-43CC-90FB-1BC30E90A065}" destId="{DC288F84-B4F2-4EC4-929D-E43135CA0171}" srcOrd="5" destOrd="0" parTransId="{0AD8EF82-4878-465A-9F0C-32042FB177A8}" sibTransId="{5E9E850E-43A4-4F55-A576-30B56CC47112}"/>
    <dgm:cxn modelId="{D84786A4-A597-4406-8A30-3C99325A1F18}" type="presOf" srcId="{18E12ADD-DB1C-43CC-90FB-1BC30E90A065}" destId="{EA8D05CA-6819-42E2-B951-BBA5C8EF2D8C}" srcOrd="0" destOrd="0" presId="urn:microsoft.com/office/officeart/2008/layout/LinedList"/>
    <dgm:cxn modelId="{20260EAE-0FA4-4311-9E1F-18C508A47355}" type="presOf" srcId="{134FE0B6-6959-474E-B125-71D463732C85}" destId="{38D22E36-D8F9-4B81-BE15-9B1B2C13F782}" srcOrd="0" destOrd="0" presId="urn:microsoft.com/office/officeart/2008/layout/LinedList"/>
    <dgm:cxn modelId="{83435DB8-B61D-4AB8-BC98-88CBF8F1500E}" type="presOf" srcId="{3273395A-AACD-4099-B8F0-0795BBA61608}" destId="{CC7C8C22-2747-42D0-B68A-F237C8D86006}" srcOrd="0" destOrd="0" presId="urn:microsoft.com/office/officeart/2008/layout/LinedList"/>
    <dgm:cxn modelId="{7DEC33E7-3B2A-490A-A250-AD03FBA365B9}" srcId="{18E12ADD-DB1C-43CC-90FB-1BC30E90A065}" destId="{A16A66B4-5123-4761-B460-7ED77832CEE0}" srcOrd="4" destOrd="0" parTransId="{9960DDAE-E1C7-4956-80BB-6D1C60B375FB}" sibTransId="{0E9A38BB-CAEF-47F7-86AD-88967D53DC27}"/>
    <dgm:cxn modelId="{E6824CF2-C858-4C77-A61E-5BFD9781A2D7}" srcId="{18E12ADD-DB1C-43CC-90FB-1BC30E90A065}" destId="{4EB69CAE-D009-4A3B-B841-69F2FF116442}" srcOrd="0" destOrd="0" parTransId="{2B101B91-B3DC-43F9-807A-CFCC63B34FDB}" sibTransId="{E572F763-E53B-4A64-AFE3-728918682539}"/>
    <dgm:cxn modelId="{02E8D5C4-2A0D-424C-A463-7ADCB0D3ED8F}" type="presParOf" srcId="{CBC0CF48-C446-4C61-A318-C22933BB70B9}" destId="{20667292-E82A-4E10-8D66-DACAA607CE55}" srcOrd="0" destOrd="0" presId="urn:microsoft.com/office/officeart/2008/layout/LinedList"/>
    <dgm:cxn modelId="{FC5EB818-E97A-4C14-AC52-E23B73657C33}" type="presParOf" srcId="{CBC0CF48-C446-4C61-A318-C22933BB70B9}" destId="{47B938DE-10C3-41F9-8B7F-E2CC04062B99}" srcOrd="1" destOrd="0" presId="urn:microsoft.com/office/officeart/2008/layout/LinedList"/>
    <dgm:cxn modelId="{ACC9998D-9D7A-42EE-8499-749533F04570}" type="presParOf" srcId="{47B938DE-10C3-41F9-8B7F-E2CC04062B99}" destId="{EA8D05CA-6819-42E2-B951-BBA5C8EF2D8C}" srcOrd="0" destOrd="0" presId="urn:microsoft.com/office/officeart/2008/layout/LinedList"/>
    <dgm:cxn modelId="{886D86F4-EF5C-4727-90C0-18E434E50258}" type="presParOf" srcId="{47B938DE-10C3-41F9-8B7F-E2CC04062B99}" destId="{B5B43C0D-F786-4496-8954-AD23FBCE4012}" srcOrd="1" destOrd="0" presId="urn:microsoft.com/office/officeart/2008/layout/LinedList"/>
    <dgm:cxn modelId="{53E2ED49-FB97-4BCD-BD2C-630155C1FBFD}" type="presParOf" srcId="{B5B43C0D-F786-4496-8954-AD23FBCE4012}" destId="{C5BBA0AF-A879-4592-A058-368F14663DE9}" srcOrd="0" destOrd="0" presId="urn:microsoft.com/office/officeart/2008/layout/LinedList"/>
    <dgm:cxn modelId="{006DE86B-7BE3-458D-AB71-0F19566DE5F1}" type="presParOf" srcId="{B5B43C0D-F786-4496-8954-AD23FBCE4012}" destId="{219DF1CD-44E0-44E4-8F22-FC9C023E3673}" srcOrd="1" destOrd="0" presId="urn:microsoft.com/office/officeart/2008/layout/LinedList"/>
    <dgm:cxn modelId="{4E4347A7-53C9-4C00-85B5-534C61101BDE}" type="presParOf" srcId="{219DF1CD-44E0-44E4-8F22-FC9C023E3673}" destId="{86687503-39EB-472B-8F80-C0568F139059}" srcOrd="0" destOrd="0" presId="urn:microsoft.com/office/officeart/2008/layout/LinedList"/>
    <dgm:cxn modelId="{BF54E734-B45D-465C-A848-E3973860FBB0}" type="presParOf" srcId="{219DF1CD-44E0-44E4-8F22-FC9C023E3673}" destId="{908FFAB5-2DB5-4413-80D9-27468900DBCF}" srcOrd="1" destOrd="0" presId="urn:microsoft.com/office/officeart/2008/layout/LinedList"/>
    <dgm:cxn modelId="{9A333033-BB6D-4348-BA1A-AFC500C3529F}" type="presParOf" srcId="{219DF1CD-44E0-44E4-8F22-FC9C023E3673}" destId="{FEC7DEA8-7F63-4208-A1E7-DB8D56BF22E6}" srcOrd="2" destOrd="0" presId="urn:microsoft.com/office/officeart/2008/layout/LinedList"/>
    <dgm:cxn modelId="{E5E0D7A7-CF9E-4908-99A3-C31519FFA9F8}" type="presParOf" srcId="{B5B43C0D-F786-4496-8954-AD23FBCE4012}" destId="{FC38E7A9-0034-4861-A14A-5210D62D6EEB}" srcOrd="2" destOrd="0" presId="urn:microsoft.com/office/officeart/2008/layout/LinedList"/>
    <dgm:cxn modelId="{538A2416-AD70-4674-B0C2-2946B481551D}" type="presParOf" srcId="{B5B43C0D-F786-4496-8954-AD23FBCE4012}" destId="{4A61159A-5576-4D0E-886D-4850F72F7FC4}" srcOrd="3" destOrd="0" presId="urn:microsoft.com/office/officeart/2008/layout/LinedList"/>
    <dgm:cxn modelId="{1F2E98C4-17C6-4F16-801A-C40251CA0895}" type="presParOf" srcId="{B5B43C0D-F786-4496-8954-AD23FBCE4012}" destId="{22EC25B6-1C9D-4A44-9698-E50F9602E7E5}" srcOrd="4" destOrd="0" presId="urn:microsoft.com/office/officeart/2008/layout/LinedList"/>
    <dgm:cxn modelId="{4D4334DA-1DDD-4468-A33F-24D4C3D01A19}" type="presParOf" srcId="{22EC25B6-1C9D-4A44-9698-E50F9602E7E5}" destId="{8E60002C-EA26-43AC-B5A4-595014E0959C}" srcOrd="0" destOrd="0" presId="urn:microsoft.com/office/officeart/2008/layout/LinedList"/>
    <dgm:cxn modelId="{914A88F2-A02C-422E-8DEE-356F0650C52F}" type="presParOf" srcId="{22EC25B6-1C9D-4A44-9698-E50F9602E7E5}" destId="{38D22E36-D8F9-4B81-BE15-9B1B2C13F782}" srcOrd="1" destOrd="0" presId="urn:microsoft.com/office/officeart/2008/layout/LinedList"/>
    <dgm:cxn modelId="{628A8D6B-30D5-4B17-847B-56F2D9635350}" type="presParOf" srcId="{22EC25B6-1C9D-4A44-9698-E50F9602E7E5}" destId="{801C71AB-D4C9-49A2-BE4E-AFD67EB9CAE5}" srcOrd="2" destOrd="0" presId="urn:microsoft.com/office/officeart/2008/layout/LinedList"/>
    <dgm:cxn modelId="{63919D72-2B63-49E3-AEDE-3C730AD10B8F}" type="presParOf" srcId="{B5B43C0D-F786-4496-8954-AD23FBCE4012}" destId="{C47FABBA-62CA-4E60-BD9D-E30113D2C885}" srcOrd="5" destOrd="0" presId="urn:microsoft.com/office/officeart/2008/layout/LinedList"/>
    <dgm:cxn modelId="{1A658945-B040-4AE8-8025-D7A00530B2A5}" type="presParOf" srcId="{B5B43C0D-F786-4496-8954-AD23FBCE4012}" destId="{C9BF79AE-5278-4C94-B5C3-86D2FBE1E071}" srcOrd="6" destOrd="0" presId="urn:microsoft.com/office/officeart/2008/layout/LinedList"/>
    <dgm:cxn modelId="{9177D860-0503-4066-9DB8-D6F9BFD3920C}" type="presParOf" srcId="{B5B43C0D-F786-4496-8954-AD23FBCE4012}" destId="{6AA973F4-D340-4B27-A290-A70FBD1019AC}" srcOrd="7" destOrd="0" presId="urn:microsoft.com/office/officeart/2008/layout/LinedList"/>
    <dgm:cxn modelId="{7F95E1E3-75C8-4005-A452-B4BB486EA074}" type="presParOf" srcId="{6AA973F4-D340-4B27-A290-A70FBD1019AC}" destId="{57F7E834-0553-4155-952F-E421080D0FAC}" srcOrd="0" destOrd="0" presId="urn:microsoft.com/office/officeart/2008/layout/LinedList"/>
    <dgm:cxn modelId="{C57EC231-DA16-486F-A377-1E151CCAF27B}" type="presParOf" srcId="{6AA973F4-D340-4B27-A290-A70FBD1019AC}" destId="{ACB643EE-71D9-431D-B8CA-237AF6F06965}" srcOrd="1" destOrd="0" presId="urn:microsoft.com/office/officeart/2008/layout/LinedList"/>
    <dgm:cxn modelId="{EEFE4C8E-1026-4629-9B74-A9DE1013F5DB}" type="presParOf" srcId="{6AA973F4-D340-4B27-A290-A70FBD1019AC}" destId="{83F1A211-ED02-4EF6-920B-AF83DA7DC4AC}" srcOrd="2" destOrd="0" presId="urn:microsoft.com/office/officeart/2008/layout/LinedList"/>
    <dgm:cxn modelId="{7C009E73-CA33-4277-A3FD-042F47CFB4BA}" type="presParOf" srcId="{B5B43C0D-F786-4496-8954-AD23FBCE4012}" destId="{C65A0CE5-C3FA-4BD6-8563-6B5D56157278}" srcOrd="8" destOrd="0" presId="urn:microsoft.com/office/officeart/2008/layout/LinedList"/>
    <dgm:cxn modelId="{6BD8552F-9B90-4E7E-A3DE-9D7C8E0B7C52}" type="presParOf" srcId="{B5B43C0D-F786-4496-8954-AD23FBCE4012}" destId="{BEE68427-DD4B-4C01-A213-1D0C3539CA78}" srcOrd="9" destOrd="0" presId="urn:microsoft.com/office/officeart/2008/layout/LinedList"/>
    <dgm:cxn modelId="{C823CA92-2654-40CC-97C6-8179158E3D47}" type="presParOf" srcId="{B5B43C0D-F786-4496-8954-AD23FBCE4012}" destId="{85F5C105-4DE5-4747-BFD5-388BC79AED23}" srcOrd="10" destOrd="0" presId="urn:microsoft.com/office/officeart/2008/layout/LinedList"/>
    <dgm:cxn modelId="{73A24504-5D32-48D0-9F71-300658DAB3BB}" type="presParOf" srcId="{85F5C105-4DE5-4747-BFD5-388BC79AED23}" destId="{471E6370-B3E9-47ED-94D4-A7A37835AB32}" srcOrd="0" destOrd="0" presId="urn:microsoft.com/office/officeart/2008/layout/LinedList"/>
    <dgm:cxn modelId="{3119EFD4-E973-40EB-BA93-31B479D99F74}" type="presParOf" srcId="{85F5C105-4DE5-4747-BFD5-388BC79AED23}" destId="{8B5F595B-249D-48F3-90EB-85E6CE792BC5}" srcOrd="1" destOrd="0" presId="urn:microsoft.com/office/officeart/2008/layout/LinedList"/>
    <dgm:cxn modelId="{7AB52A40-C71B-4DC3-AB91-D876EA7E8CE6}" type="presParOf" srcId="{85F5C105-4DE5-4747-BFD5-388BC79AED23}" destId="{53BF1964-911E-477B-AF65-A36547CD4DEC}" srcOrd="2" destOrd="0" presId="urn:microsoft.com/office/officeart/2008/layout/LinedList"/>
    <dgm:cxn modelId="{9BA7D1AA-0454-4705-B28B-95D462A8EC44}" type="presParOf" srcId="{B5B43C0D-F786-4496-8954-AD23FBCE4012}" destId="{ECD82F46-F37D-4B92-80FA-32F2FFA2446D}" srcOrd="11" destOrd="0" presId="urn:microsoft.com/office/officeart/2008/layout/LinedList"/>
    <dgm:cxn modelId="{E7A7B4CF-96C7-41AB-A864-A27F84708A3F}" type="presParOf" srcId="{B5B43C0D-F786-4496-8954-AD23FBCE4012}" destId="{A74F360B-6B58-44A7-9A9B-EA37BD34D64E}" srcOrd="12" destOrd="0" presId="urn:microsoft.com/office/officeart/2008/layout/LinedList"/>
    <dgm:cxn modelId="{3151307E-4043-40C9-B024-A97B5E30CA3B}" type="presParOf" srcId="{B5B43C0D-F786-4496-8954-AD23FBCE4012}" destId="{11100655-605F-4570-8C4B-A5BCAD8093C0}" srcOrd="13" destOrd="0" presId="urn:microsoft.com/office/officeart/2008/layout/LinedList"/>
    <dgm:cxn modelId="{58F5DED9-75A4-4282-B982-9A89A90CA576}" type="presParOf" srcId="{11100655-605F-4570-8C4B-A5BCAD8093C0}" destId="{8F0E4097-F6ED-44E9-8424-0775AC5E1891}" srcOrd="0" destOrd="0" presId="urn:microsoft.com/office/officeart/2008/layout/LinedList"/>
    <dgm:cxn modelId="{9687516F-98E1-4610-BDB6-185EC3195982}" type="presParOf" srcId="{11100655-605F-4570-8C4B-A5BCAD8093C0}" destId="{FBD3A113-BD53-45DC-8B1C-4C00D477754C}" srcOrd="1" destOrd="0" presId="urn:microsoft.com/office/officeart/2008/layout/LinedList"/>
    <dgm:cxn modelId="{5DDB5286-5FDB-4146-A823-ED235798897E}" type="presParOf" srcId="{11100655-605F-4570-8C4B-A5BCAD8093C0}" destId="{3B25C842-A3F8-4F4E-ACBD-5097F10C248E}" srcOrd="2" destOrd="0" presId="urn:microsoft.com/office/officeart/2008/layout/LinedList"/>
    <dgm:cxn modelId="{03346CEC-ECD2-4FFF-BD7B-1665040A7EF0}" type="presParOf" srcId="{B5B43C0D-F786-4496-8954-AD23FBCE4012}" destId="{E6248769-CEF9-4E3E-801C-57516B230120}" srcOrd="14" destOrd="0" presId="urn:microsoft.com/office/officeart/2008/layout/LinedList"/>
    <dgm:cxn modelId="{3F9E335F-3990-41C1-8DA9-9381AE78F7B5}" type="presParOf" srcId="{B5B43C0D-F786-4496-8954-AD23FBCE4012}" destId="{739D17BA-07C3-4DE3-9824-279B7A71856D}" srcOrd="15" destOrd="0" presId="urn:microsoft.com/office/officeart/2008/layout/LinedList"/>
    <dgm:cxn modelId="{61FC102D-66CF-411C-84ED-7DF8DE657EE2}" type="presParOf" srcId="{B5B43C0D-F786-4496-8954-AD23FBCE4012}" destId="{E9E119CA-469F-483D-A860-C9140660BAA2}" srcOrd="16" destOrd="0" presId="urn:microsoft.com/office/officeart/2008/layout/LinedList"/>
    <dgm:cxn modelId="{EADE274B-3F5C-425F-B196-4C396C810531}" type="presParOf" srcId="{E9E119CA-469F-483D-A860-C9140660BAA2}" destId="{BFE1677B-CC32-4024-87CE-04EE2F6FB290}" srcOrd="0" destOrd="0" presId="urn:microsoft.com/office/officeart/2008/layout/LinedList"/>
    <dgm:cxn modelId="{33221C68-2D08-4F87-B334-330F90950F0F}" type="presParOf" srcId="{E9E119CA-469F-483D-A860-C9140660BAA2}" destId="{BDAA4098-9679-4F47-AA95-13271CD2BA53}" srcOrd="1" destOrd="0" presId="urn:microsoft.com/office/officeart/2008/layout/LinedList"/>
    <dgm:cxn modelId="{14697F4D-30F7-436D-BC32-862E41DD672F}" type="presParOf" srcId="{E9E119CA-469F-483D-A860-C9140660BAA2}" destId="{71FFC45B-C7E4-4FFC-BDC4-5AC8AE208A48}" srcOrd="2" destOrd="0" presId="urn:microsoft.com/office/officeart/2008/layout/LinedList"/>
    <dgm:cxn modelId="{265DB04C-1DB7-45AA-9D90-935313109E64}" type="presParOf" srcId="{B5B43C0D-F786-4496-8954-AD23FBCE4012}" destId="{82135CBB-724A-4977-A5A7-E2FE1412EF21}" srcOrd="17" destOrd="0" presId="urn:microsoft.com/office/officeart/2008/layout/LinedList"/>
    <dgm:cxn modelId="{49627320-6DE4-4BC0-9594-ABF2593A1831}" type="presParOf" srcId="{B5B43C0D-F786-4496-8954-AD23FBCE4012}" destId="{A8A5A1FD-59C1-4664-B295-FB921E0A3D0D}" srcOrd="18" destOrd="0" presId="urn:microsoft.com/office/officeart/2008/layout/LinedList"/>
    <dgm:cxn modelId="{A73F727C-69AA-4D46-9506-98AD2CD1E8DE}" type="presParOf" srcId="{B5B43C0D-F786-4496-8954-AD23FBCE4012}" destId="{B53779BB-691F-4979-A2D3-19E1672BB7E7}" srcOrd="19" destOrd="0" presId="urn:microsoft.com/office/officeart/2008/layout/LinedList"/>
    <dgm:cxn modelId="{71AB1BD6-27B6-4665-9016-525EF5792A6B}" type="presParOf" srcId="{B53779BB-691F-4979-A2D3-19E1672BB7E7}" destId="{496167E9-D849-4702-9658-5E553D56F08A}" srcOrd="0" destOrd="0" presId="urn:microsoft.com/office/officeart/2008/layout/LinedList"/>
    <dgm:cxn modelId="{76C343D1-9FD3-4D00-8D77-90714B49892E}" type="presParOf" srcId="{B53779BB-691F-4979-A2D3-19E1672BB7E7}" destId="{CC7C8C22-2747-42D0-B68A-F237C8D86006}" srcOrd="1" destOrd="0" presId="urn:microsoft.com/office/officeart/2008/layout/LinedList"/>
    <dgm:cxn modelId="{9F4B4A1D-FC57-43FC-9B13-7D9E7B2DC1C1}" type="presParOf" srcId="{B53779BB-691F-4979-A2D3-19E1672BB7E7}" destId="{096EDF1B-8156-4719-972B-B5CFBE8BE12F}" srcOrd="2" destOrd="0" presId="urn:microsoft.com/office/officeart/2008/layout/LinedList"/>
    <dgm:cxn modelId="{6BF79604-1C2A-4C09-AB9A-DCF33AB7C14A}" type="presParOf" srcId="{B5B43C0D-F786-4496-8954-AD23FBCE4012}" destId="{05292590-CE50-4F4B-87F6-54231A2E89DE}" srcOrd="20" destOrd="0" presId="urn:microsoft.com/office/officeart/2008/layout/LinedList"/>
    <dgm:cxn modelId="{A5B55F6F-D7CB-4A3A-9B3A-B88E005E144F}" type="presParOf" srcId="{B5B43C0D-F786-4496-8954-AD23FBCE4012}" destId="{BC6D1D17-A530-4362-B938-2F6DFDA2D2B9}" srcOrd="21" destOrd="0" presId="urn:microsoft.com/office/officeart/2008/layout/LinedList"/>
    <dgm:cxn modelId="{721D5A6E-B179-49E0-B104-9368078B2ED0}" type="presParOf" srcId="{B5B43C0D-F786-4496-8954-AD23FBCE4012}" destId="{D69D674B-6773-4FBF-8E3E-C3FA33153429}" srcOrd="22" destOrd="0" presId="urn:microsoft.com/office/officeart/2008/layout/LinedList"/>
    <dgm:cxn modelId="{B4C2DDA1-0BC2-480A-BCF4-3CE32090A79E}" type="presParOf" srcId="{D69D674B-6773-4FBF-8E3E-C3FA33153429}" destId="{CE6EC164-302A-47D5-9FB2-AA36FEA73936}" srcOrd="0" destOrd="0" presId="urn:microsoft.com/office/officeart/2008/layout/LinedList"/>
    <dgm:cxn modelId="{6EECEBE0-0238-4D63-A9D5-B33DB4C11EA2}" type="presParOf" srcId="{D69D674B-6773-4FBF-8E3E-C3FA33153429}" destId="{32631E6F-1B1A-40F8-8C92-18BF49032288}" srcOrd="1" destOrd="0" presId="urn:microsoft.com/office/officeart/2008/layout/LinedList"/>
    <dgm:cxn modelId="{5FDD1C27-0636-41BB-8277-A818542F164B}" type="presParOf" srcId="{D69D674B-6773-4FBF-8E3E-C3FA33153429}" destId="{8B656D74-2DD7-4CDC-8675-C244611FD5D3}" srcOrd="2" destOrd="0" presId="urn:microsoft.com/office/officeart/2008/layout/LinedList"/>
    <dgm:cxn modelId="{8434FDD8-F48E-491F-8A46-C0FC49F80572}" type="presParOf" srcId="{B5B43C0D-F786-4496-8954-AD23FBCE4012}" destId="{1BFDD567-8FBE-473F-824B-E85E11DEE52C}" srcOrd="23" destOrd="0" presId="urn:microsoft.com/office/officeart/2008/layout/LinedList"/>
    <dgm:cxn modelId="{79A1496A-2923-4394-A670-EBE01B5DA750}" type="presParOf" srcId="{B5B43C0D-F786-4496-8954-AD23FBCE4012}" destId="{D2FB893B-2F7C-4426-B23D-6E82C3361BF2}" srcOrd="24"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E6142C-A03A-4884-A219-268E574D429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04BF9E-F748-4763-A757-99B3AACEB6D2}">
      <dgm:prSet/>
      <dgm:spPr/>
      <dgm:t>
        <a:bodyPr/>
        <a:lstStyle/>
        <a:p>
          <a:pPr>
            <a:lnSpc>
              <a:spcPct val="100000"/>
            </a:lnSpc>
          </a:pPr>
          <a:r>
            <a:rPr lang="en-US"/>
            <a:t>Early Diagnosis and Intervention Are Key</a:t>
          </a:r>
        </a:p>
      </dgm:t>
    </dgm:pt>
    <dgm:pt modelId="{6B9B443B-F020-4DA2-918B-2EFDA70FCB98}" type="parTrans" cxnId="{8E96CCC9-EBF7-411C-8287-14FFD19ACEDC}">
      <dgm:prSet/>
      <dgm:spPr/>
      <dgm:t>
        <a:bodyPr/>
        <a:lstStyle/>
        <a:p>
          <a:endParaRPr lang="en-US"/>
        </a:p>
      </dgm:t>
    </dgm:pt>
    <dgm:pt modelId="{D08E85BA-2858-469D-A3B7-D8884E98DA44}" type="sibTrans" cxnId="{8E96CCC9-EBF7-411C-8287-14FFD19ACEDC}">
      <dgm:prSet/>
      <dgm:spPr/>
      <dgm:t>
        <a:bodyPr/>
        <a:lstStyle/>
        <a:p>
          <a:pPr>
            <a:lnSpc>
              <a:spcPct val="100000"/>
            </a:lnSpc>
          </a:pPr>
          <a:endParaRPr lang="en-US"/>
        </a:p>
      </dgm:t>
    </dgm:pt>
    <dgm:pt modelId="{50BBFDB2-C0CE-4DA3-8441-341F50492D2D}">
      <dgm:prSet/>
      <dgm:spPr/>
      <dgm:t>
        <a:bodyPr/>
        <a:lstStyle/>
        <a:p>
          <a:pPr>
            <a:lnSpc>
              <a:spcPct val="100000"/>
            </a:lnSpc>
          </a:pPr>
          <a:r>
            <a:rPr lang="en-US"/>
            <a:t>Targeted Treatment Approaches</a:t>
          </a:r>
        </a:p>
      </dgm:t>
    </dgm:pt>
    <dgm:pt modelId="{CD4BE222-11AE-40A4-87C5-EFEAD411EF82}" type="parTrans" cxnId="{4CC3E053-67E0-43EC-BD97-915B050279FC}">
      <dgm:prSet/>
      <dgm:spPr/>
      <dgm:t>
        <a:bodyPr/>
        <a:lstStyle/>
        <a:p>
          <a:endParaRPr lang="en-US"/>
        </a:p>
      </dgm:t>
    </dgm:pt>
    <dgm:pt modelId="{3DE1DFF2-B8BB-431E-94D8-D130458208DE}" type="sibTrans" cxnId="{4CC3E053-67E0-43EC-BD97-915B050279FC}">
      <dgm:prSet/>
      <dgm:spPr/>
      <dgm:t>
        <a:bodyPr/>
        <a:lstStyle/>
        <a:p>
          <a:pPr>
            <a:lnSpc>
              <a:spcPct val="100000"/>
            </a:lnSpc>
          </a:pPr>
          <a:endParaRPr lang="en-US"/>
        </a:p>
      </dgm:t>
    </dgm:pt>
    <dgm:pt modelId="{EEB3D3B2-88C0-47D9-A3C7-DACACAC9127A}">
      <dgm:prSet/>
      <dgm:spPr/>
      <dgm:t>
        <a:bodyPr/>
        <a:lstStyle/>
        <a:p>
          <a:pPr>
            <a:lnSpc>
              <a:spcPct val="100000"/>
            </a:lnSpc>
          </a:pPr>
          <a:r>
            <a:rPr lang="en-US"/>
            <a:t>Importance of Holistic Wellness and Lifestyle</a:t>
          </a:r>
        </a:p>
      </dgm:t>
    </dgm:pt>
    <dgm:pt modelId="{87F1AA3B-0C3D-467A-ADBE-83BE2BC5A050}" type="parTrans" cxnId="{FD253B78-5570-4254-AE0B-7D225A2434A9}">
      <dgm:prSet/>
      <dgm:spPr/>
      <dgm:t>
        <a:bodyPr/>
        <a:lstStyle/>
        <a:p>
          <a:endParaRPr lang="en-US"/>
        </a:p>
      </dgm:t>
    </dgm:pt>
    <dgm:pt modelId="{EEBF2236-59BD-4CAD-885C-9B297AC81878}" type="sibTrans" cxnId="{FD253B78-5570-4254-AE0B-7D225A2434A9}">
      <dgm:prSet/>
      <dgm:spPr/>
      <dgm:t>
        <a:bodyPr/>
        <a:lstStyle/>
        <a:p>
          <a:pPr>
            <a:lnSpc>
              <a:spcPct val="100000"/>
            </a:lnSpc>
          </a:pPr>
          <a:endParaRPr lang="en-US"/>
        </a:p>
      </dgm:t>
    </dgm:pt>
    <dgm:pt modelId="{D881AA33-A854-4F6D-B3DF-9DFBF20C76BC}">
      <dgm:prSet/>
      <dgm:spPr/>
      <dgm:t>
        <a:bodyPr/>
        <a:lstStyle/>
        <a:p>
          <a:pPr>
            <a:lnSpc>
              <a:spcPct val="100000"/>
            </a:lnSpc>
          </a:pPr>
          <a:r>
            <a:rPr lang="en-US" dirty="0"/>
            <a:t>Shared Decision-Making Enhances Care</a:t>
          </a:r>
        </a:p>
      </dgm:t>
    </dgm:pt>
    <dgm:pt modelId="{D31B5970-E63B-49C2-90E3-485E2BEA7CFC}" type="parTrans" cxnId="{6B876A2A-1A04-40B7-AA66-119F19CD547F}">
      <dgm:prSet/>
      <dgm:spPr/>
      <dgm:t>
        <a:bodyPr/>
        <a:lstStyle/>
        <a:p>
          <a:endParaRPr lang="en-US"/>
        </a:p>
      </dgm:t>
    </dgm:pt>
    <dgm:pt modelId="{48BD5A66-8F79-45B0-A3B5-2DA8D5887ED6}" type="sibTrans" cxnId="{6B876A2A-1A04-40B7-AA66-119F19CD547F}">
      <dgm:prSet/>
      <dgm:spPr/>
      <dgm:t>
        <a:bodyPr/>
        <a:lstStyle/>
        <a:p>
          <a:pPr>
            <a:lnSpc>
              <a:spcPct val="100000"/>
            </a:lnSpc>
          </a:pPr>
          <a:endParaRPr lang="en-US"/>
        </a:p>
      </dgm:t>
    </dgm:pt>
    <dgm:pt modelId="{5C5F888A-DFF9-4C68-A903-105EA4799AC3}">
      <dgm:prSet/>
      <dgm:spPr/>
      <dgm:t>
        <a:bodyPr/>
        <a:lstStyle/>
        <a:p>
          <a:pPr>
            <a:lnSpc>
              <a:spcPct val="100000"/>
            </a:lnSpc>
          </a:pPr>
          <a:r>
            <a:rPr lang="en-US"/>
            <a:t>Multidisciplinary and Supportive Care</a:t>
          </a:r>
        </a:p>
      </dgm:t>
    </dgm:pt>
    <dgm:pt modelId="{9B6B2E26-3A9B-40E8-819F-CE5B94C0B24B}" type="parTrans" cxnId="{37018C0D-6482-468B-B70B-323C10498771}">
      <dgm:prSet/>
      <dgm:spPr/>
      <dgm:t>
        <a:bodyPr/>
        <a:lstStyle/>
        <a:p>
          <a:endParaRPr lang="en-US"/>
        </a:p>
      </dgm:t>
    </dgm:pt>
    <dgm:pt modelId="{C7C2EB0E-4560-4823-A7F6-FB4303B9F40E}" type="sibTrans" cxnId="{37018C0D-6482-468B-B70B-323C10498771}">
      <dgm:prSet/>
      <dgm:spPr/>
      <dgm:t>
        <a:bodyPr/>
        <a:lstStyle/>
        <a:p>
          <a:pPr>
            <a:lnSpc>
              <a:spcPct val="100000"/>
            </a:lnSpc>
          </a:pPr>
          <a:endParaRPr lang="en-US"/>
        </a:p>
      </dgm:t>
    </dgm:pt>
    <dgm:pt modelId="{BC0B1501-0DD4-4D2C-A1BD-8D10A0E98711}">
      <dgm:prSet/>
      <dgm:spPr/>
      <dgm:t>
        <a:bodyPr/>
        <a:lstStyle/>
        <a:p>
          <a:pPr>
            <a:lnSpc>
              <a:spcPct val="100000"/>
            </a:lnSpc>
          </a:pPr>
          <a:r>
            <a:rPr lang="en-US"/>
            <a:t>Hope on the Horizon</a:t>
          </a:r>
          <a:endParaRPr lang="en-US" dirty="0"/>
        </a:p>
      </dgm:t>
    </dgm:pt>
    <dgm:pt modelId="{C21CAFEA-D710-4813-9340-0B4C9698B31F}" type="parTrans" cxnId="{1B69904C-F856-435E-A39F-E37E4C00FB1E}">
      <dgm:prSet/>
      <dgm:spPr/>
      <dgm:t>
        <a:bodyPr/>
        <a:lstStyle/>
        <a:p>
          <a:endParaRPr lang="en-US"/>
        </a:p>
      </dgm:t>
    </dgm:pt>
    <dgm:pt modelId="{19AD063D-C190-4E4C-A1B7-658D63D46FC9}" type="sibTrans" cxnId="{1B69904C-F856-435E-A39F-E37E4C00FB1E}">
      <dgm:prSet/>
      <dgm:spPr/>
      <dgm:t>
        <a:bodyPr/>
        <a:lstStyle/>
        <a:p>
          <a:endParaRPr lang="en-US"/>
        </a:p>
      </dgm:t>
    </dgm:pt>
    <dgm:pt modelId="{55A46230-4FEF-4889-B394-5FC0DF88072F}" type="pres">
      <dgm:prSet presAssocID="{EFE6142C-A03A-4884-A219-268E574D429D}" presName="root" presStyleCnt="0">
        <dgm:presLayoutVars>
          <dgm:dir/>
          <dgm:resizeHandles val="exact"/>
        </dgm:presLayoutVars>
      </dgm:prSet>
      <dgm:spPr/>
    </dgm:pt>
    <dgm:pt modelId="{2F02CA5E-863A-4636-BEAC-F74BF7432D86}" type="pres">
      <dgm:prSet presAssocID="{EFE6142C-A03A-4884-A219-268E574D429D}" presName="container" presStyleCnt="0">
        <dgm:presLayoutVars>
          <dgm:dir/>
          <dgm:resizeHandles val="exact"/>
        </dgm:presLayoutVars>
      </dgm:prSet>
      <dgm:spPr/>
    </dgm:pt>
    <dgm:pt modelId="{E84907FF-0597-4981-9D90-DED75B05DE08}" type="pres">
      <dgm:prSet presAssocID="{DB04BF9E-F748-4763-A757-99B3AACEB6D2}" presName="compNode" presStyleCnt="0"/>
      <dgm:spPr/>
    </dgm:pt>
    <dgm:pt modelId="{6CD90DFE-AEE3-4FF0-8093-EDAE1523EB3C}" type="pres">
      <dgm:prSet presAssocID="{DB04BF9E-F748-4763-A757-99B3AACEB6D2}" presName="iconBgRect" presStyleLbl="bgShp" presStyleIdx="0" presStyleCnt="6"/>
      <dgm:spPr/>
    </dgm:pt>
    <dgm:pt modelId="{3377D86F-D9A5-4BB4-8D4D-CC10259E7603}" type="pres">
      <dgm:prSet presAssocID="{DB04BF9E-F748-4763-A757-99B3AACEB6D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C5EAB1F2-19B7-4471-9400-45F82BBF18E3}" type="pres">
      <dgm:prSet presAssocID="{DB04BF9E-F748-4763-A757-99B3AACEB6D2}" presName="spaceRect" presStyleCnt="0"/>
      <dgm:spPr/>
    </dgm:pt>
    <dgm:pt modelId="{7E368B83-0D73-4AE2-B684-91192BF04D6E}" type="pres">
      <dgm:prSet presAssocID="{DB04BF9E-F748-4763-A757-99B3AACEB6D2}" presName="textRect" presStyleLbl="revTx" presStyleIdx="0" presStyleCnt="6">
        <dgm:presLayoutVars>
          <dgm:chMax val="1"/>
          <dgm:chPref val="1"/>
        </dgm:presLayoutVars>
      </dgm:prSet>
      <dgm:spPr/>
    </dgm:pt>
    <dgm:pt modelId="{ED4F1F8A-D68E-48D7-B3CB-689FBB212EA6}" type="pres">
      <dgm:prSet presAssocID="{D08E85BA-2858-469D-A3B7-D8884E98DA44}" presName="sibTrans" presStyleLbl="sibTrans2D1" presStyleIdx="0" presStyleCnt="0"/>
      <dgm:spPr/>
    </dgm:pt>
    <dgm:pt modelId="{35CE7930-F5F0-460F-9251-FC2AE15B8F5D}" type="pres">
      <dgm:prSet presAssocID="{50BBFDB2-C0CE-4DA3-8441-341F50492D2D}" presName="compNode" presStyleCnt="0"/>
      <dgm:spPr/>
    </dgm:pt>
    <dgm:pt modelId="{5E5ABD5E-541D-41F7-9459-233131EE1E1E}" type="pres">
      <dgm:prSet presAssocID="{50BBFDB2-C0CE-4DA3-8441-341F50492D2D}" presName="iconBgRect" presStyleLbl="bgShp" presStyleIdx="1" presStyleCnt="6"/>
      <dgm:spPr/>
    </dgm:pt>
    <dgm:pt modelId="{E9BDA74B-E0AE-4CA3-9451-E68DE4A7DB37}" type="pres">
      <dgm:prSet presAssocID="{50BBFDB2-C0CE-4DA3-8441-341F50492D2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4BD5EE32-8905-4639-95E8-8E278F5568E3}" type="pres">
      <dgm:prSet presAssocID="{50BBFDB2-C0CE-4DA3-8441-341F50492D2D}" presName="spaceRect" presStyleCnt="0"/>
      <dgm:spPr/>
    </dgm:pt>
    <dgm:pt modelId="{14B75C65-3A55-4DAE-8CF1-F5BAD820EF29}" type="pres">
      <dgm:prSet presAssocID="{50BBFDB2-C0CE-4DA3-8441-341F50492D2D}" presName="textRect" presStyleLbl="revTx" presStyleIdx="1" presStyleCnt="6">
        <dgm:presLayoutVars>
          <dgm:chMax val="1"/>
          <dgm:chPref val="1"/>
        </dgm:presLayoutVars>
      </dgm:prSet>
      <dgm:spPr/>
    </dgm:pt>
    <dgm:pt modelId="{1745BE0A-BE03-4474-B8F1-ED74179AA95D}" type="pres">
      <dgm:prSet presAssocID="{3DE1DFF2-B8BB-431E-94D8-D130458208DE}" presName="sibTrans" presStyleLbl="sibTrans2D1" presStyleIdx="0" presStyleCnt="0"/>
      <dgm:spPr/>
    </dgm:pt>
    <dgm:pt modelId="{C188680A-9A54-41B6-8904-16D12FBC9497}" type="pres">
      <dgm:prSet presAssocID="{EEB3D3B2-88C0-47D9-A3C7-DACACAC9127A}" presName="compNode" presStyleCnt="0"/>
      <dgm:spPr/>
    </dgm:pt>
    <dgm:pt modelId="{2F311473-5013-4241-9197-7F5C27A4A09C}" type="pres">
      <dgm:prSet presAssocID="{EEB3D3B2-88C0-47D9-A3C7-DACACAC9127A}" presName="iconBgRect" presStyleLbl="bgShp" presStyleIdx="2" presStyleCnt="6"/>
      <dgm:spPr/>
    </dgm:pt>
    <dgm:pt modelId="{D217DBC4-8C4D-4E93-B30D-36403D3E6DE2}" type="pres">
      <dgm:prSet presAssocID="{EEB3D3B2-88C0-47D9-A3C7-DACACAC9127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pple"/>
        </a:ext>
      </dgm:extLst>
    </dgm:pt>
    <dgm:pt modelId="{146A3C43-BABA-422F-BE99-7B1CAE5670DF}" type="pres">
      <dgm:prSet presAssocID="{EEB3D3B2-88C0-47D9-A3C7-DACACAC9127A}" presName="spaceRect" presStyleCnt="0"/>
      <dgm:spPr/>
    </dgm:pt>
    <dgm:pt modelId="{881645E0-BC58-442A-82AC-6C359ECC5F89}" type="pres">
      <dgm:prSet presAssocID="{EEB3D3B2-88C0-47D9-A3C7-DACACAC9127A}" presName="textRect" presStyleLbl="revTx" presStyleIdx="2" presStyleCnt="6">
        <dgm:presLayoutVars>
          <dgm:chMax val="1"/>
          <dgm:chPref val="1"/>
        </dgm:presLayoutVars>
      </dgm:prSet>
      <dgm:spPr/>
    </dgm:pt>
    <dgm:pt modelId="{03AF8D69-1DF1-490A-B2A0-63FEE5E5D3FB}" type="pres">
      <dgm:prSet presAssocID="{EEBF2236-59BD-4CAD-885C-9B297AC81878}" presName="sibTrans" presStyleLbl="sibTrans2D1" presStyleIdx="0" presStyleCnt="0"/>
      <dgm:spPr/>
    </dgm:pt>
    <dgm:pt modelId="{56A4CCE5-8331-4188-8D53-30A41E4CD01D}" type="pres">
      <dgm:prSet presAssocID="{D881AA33-A854-4F6D-B3DF-9DFBF20C76BC}" presName="compNode" presStyleCnt="0"/>
      <dgm:spPr/>
    </dgm:pt>
    <dgm:pt modelId="{64C082B6-0DA3-4888-A255-C972F1120A3B}" type="pres">
      <dgm:prSet presAssocID="{D881AA33-A854-4F6D-B3DF-9DFBF20C76BC}" presName="iconBgRect" presStyleLbl="bgShp" presStyleIdx="3" presStyleCnt="6"/>
      <dgm:spPr/>
    </dgm:pt>
    <dgm:pt modelId="{70BB1016-3591-457F-8AD4-01CD999D69E8}" type="pres">
      <dgm:prSet presAssocID="{D881AA33-A854-4F6D-B3DF-9DFBF20C76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D49B5DED-3B5B-48ED-9DF7-145043CCC50B}" type="pres">
      <dgm:prSet presAssocID="{D881AA33-A854-4F6D-B3DF-9DFBF20C76BC}" presName="spaceRect" presStyleCnt="0"/>
      <dgm:spPr/>
    </dgm:pt>
    <dgm:pt modelId="{30DCBF9D-5069-4C50-922A-25CC421E763A}" type="pres">
      <dgm:prSet presAssocID="{D881AA33-A854-4F6D-B3DF-9DFBF20C76BC}" presName="textRect" presStyleLbl="revTx" presStyleIdx="3" presStyleCnt="6">
        <dgm:presLayoutVars>
          <dgm:chMax val="1"/>
          <dgm:chPref val="1"/>
        </dgm:presLayoutVars>
      </dgm:prSet>
      <dgm:spPr/>
    </dgm:pt>
    <dgm:pt modelId="{67CAA485-6EFB-4B7E-8085-62F80C8AED0A}" type="pres">
      <dgm:prSet presAssocID="{48BD5A66-8F79-45B0-A3B5-2DA8D5887ED6}" presName="sibTrans" presStyleLbl="sibTrans2D1" presStyleIdx="0" presStyleCnt="0"/>
      <dgm:spPr/>
    </dgm:pt>
    <dgm:pt modelId="{64C70460-C40E-474A-8170-0572A28BED5E}" type="pres">
      <dgm:prSet presAssocID="{5C5F888A-DFF9-4C68-A903-105EA4799AC3}" presName="compNode" presStyleCnt="0"/>
      <dgm:spPr/>
    </dgm:pt>
    <dgm:pt modelId="{1C927AA9-EFB8-4A06-B6DD-F9C9C39C7141}" type="pres">
      <dgm:prSet presAssocID="{5C5F888A-DFF9-4C68-A903-105EA4799AC3}" presName="iconBgRect" presStyleLbl="bgShp" presStyleIdx="4" presStyleCnt="6"/>
      <dgm:spPr/>
    </dgm:pt>
    <dgm:pt modelId="{56DB52C9-4780-466A-8F5F-4B7D1100D9AF}" type="pres">
      <dgm:prSet presAssocID="{5C5F888A-DFF9-4C68-A903-105EA4799A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al"/>
        </a:ext>
      </dgm:extLst>
    </dgm:pt>
    <dgm:pt modelId="{FC0FACBB-879E-4FB3-8CEA-7941B9A38403}" type="pres">
      <dgm:prSet presAssocID="{5C5F888A-DFF9-4C68-A903-105EA4799AC3}" presName="spaceRect" presStyleCnt="0"/>
      <dgm:spPr/>
    </dgm:pt>
    <dgm:pt modelId="{243A4CE2-525B-40EA-905D-D20A1FCA5315}" type="pres">
      <dgm:prSet presAssocID="{5C5F888A-DFF9-4C68-A903-105EA4799AC3}" presName="textRect" presStyleLbl="revTx" presStyleIdx="4" presStyleCnt="6">
        <dgm:presLayoutVars>
          <dgm:chMax val="1"/>
          <dgm:chPref val="1"/>
        </dgm:presLayoutVars>
      </dgm:prSet>
      <dgm:spPr/>
    </dgm:pt>
    <dgm:pt modelId="{AC74F8B7-3C6A-47E5-9561-74DB959A28F1}" type="pres">
      <dgm:prSet presAssocID="{C7C2EB0E-4560-4823-A7F6-FB4303B9F40E}" presName="sibTrans" presStyleLbl="sibTrans2D1" presStyleIdx="0" presStyleCnt="0"/>
      <dgm:spPr/>
    </dgm:pt>
    <dgm:pt modelId="{9A990378-765E-4E67-B7CC-342F426E742A}" type="pres">
      <dgm:prSet presAssocID="{BC0B1501-0DD4-4D2C-A1BD-8D10A0E98711}" presName="compNode" presStyleCnt="0"/>
      <dgm:spPr/>
    </dgm:pt>
    <dgm:pt modelId="{3EF29721-0595-4703-B4E0-7AC1E21F2129}" type="pres">
      <dgm:prSet presAssocID="{BC0B1501-0DD4-4D2C-A1BD-8D10A0E98711}" presName="iconBgRect" presStyleLbl="bgShp" presStyleIdx="5" presStyleCnt="6"/>
      <dgm:spPr/>
    </dgm:pt>
    <dgm:pt modelId="{274F869A-80EA-4D3E-B00F-CA06CA3DDD87}" type="pres">
      <dgm:prSet presAssocID="{BC0B1501-0DD4-4D2C-A1BD-8D10A0E9871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Needle"/>
        </a:ext>
      </dgm:extLst>
    </dgm:pt>
    <dgm:pt modelId="{C2B38D29-0430-47D7-83BF-77BDCCF97D98}" type="pres">
      <dgm:prSet presAssocID="{BC0B1501-0DD4-4D2C-A1BD-8D10A0E98711}" presName="spaceRect" presStyleCnt="0"/>
      <dgm:spPr/>
    </dgm:pt>
    <dgm:pt modelId="{40F27EEF-4CBC-41F4-AA83-43E8AE665E42}" type="pres">
      <dgm:prSet presAssocID="{BC0B1501-0DD4-4D2C-A1BD-8D10A0E98711}" presName="textRect" presStyleLbl="revTx" presStyleIdx="5" presStyleCnt="6">
        <dgm:presLayoutVars>
          <dgm:chMax val="1"/>
          <dgm:chPref val="1"/>
        </dgm:presLayoutVars>
      </dgm:prSet>
      <dgm:spPr/>
    </dgm:pt>
  </dgm:ptLst>
  <dgm:cxnLst>
    <dgm:cxn modelId="{F7511A01-0CCF-4B9A-9B38-49C7FAC2A9C5}" type="presOf" srcId="{EFE6142C-A03A-4884-A219-268E574D429D}" destId="{55A46230-4FEF-4889-B394-5FC0DF88072F}" srcOrd="0" destOrd="0" presId="urn:microsoft.com/office/officeart/2018/2/layout/IconCircleList"/>
    <dgm:cxn modelId="{37018C0D-6482-468B-B70B-323C10498771}" srcId="{EFE6142C-A03A-4884-A219-268E574D429D}" destId="{5C5F888A-DFF9-4C68-A903-105EA4799AC3}" srcOrd="4" destOrd="0" parTransId="{9B6B2E26-3A9B-40E8-819F-CE5B94C0B24B}" sibTransId="{C7C2EB0E-4560-4823-A7F6-FB4303B9F40E}"/>
    <dgm:cxn modelId="{6B876A2A-1A04-40B7-AA66-119F19CD547F}" srcId="{EFE6142C-A03A-4884-A219-268E574D429D}" destId="{D881AA33-A854-4F6D-B3DF-9DFBF20C76BC}" srcOrd="3" destOrd="0" parTransId="{D31B5970-E63B-49C2-90E3-485E2BEA7CFC}" sibTransId="{48BD5A66-8F79-45B0-A3B5-2DA8D5887ED6}"/>
    <dgm:cxn modelId="{72CBC83A-5BCA-4F35-9DBE-539287592D86}" type="presOf" srcId="{D881AA33-A854-4F6D-B3DF-9DFBF20C76BC}" destId="{30DCBF9D-5069-4C50-922A-25CC421E763A}" srcOrd="0" destOrd="0" presId="urn:microsoft.com/office/officeart/2018/2/layout/IconCircleList"/>
    <dgm:cxn modelId="{8C6C633E-F33E-4141-A793-5407CF1BB252}" type="presOf" srcId="{48BD5A66-8F79-45B0-A3B5-2DA8D5887ED6}" destId="{67CAA485-6EFB-4B7E-8085-62F80C8AED0A}" srcOrd="0" destOrd="0" presId="urn:microsoft.com/office/officeart/2018/2/layout/IconCircleList"/>
    <dgm:cxn modelId="{C2421060-1DD5-4079-8614-D8DEFDBB06F5}" type="presOf" srcId="{50BBFDB2-C0CE-4DA3-8441-341F50492D2D}" destId="{14B75C65-3A55-4DAE-8CF1-F5BAD820EF29}" srcOrd="0" destOrd="0" presId="urn:microsoft.com/office/officeart/2018/2/layout/IconCircleList"/>
    <dgm:cxn modelId="{1B69904C-F856-435E-A39F-E37E4C00FB1E}" srcId="{EFE6142C-A03A-4884-A219-268E574D429D}" destId="{BC0B1501-0DD4-4D2C-A1BD-8D10A0E98711}" srcOrd="5" destOrd="0" parTransId="{C21CAFEA-D710-4813-9340-0B4C9698B31F}" sibTransId="{19AD063D-C190-4E4C-A1B7-658D63D46FC9}"/>
    <dgm:cxn modelId="{4CC3E053-67E0-43EC-BD97-915B050279FC}" srcId="{EFE6142C-A03A-4884-A219-268E574D429D}" destId="{50BBFDB2-C0CE-4DA3-8441-341F50492D2D}" srcOrd="1" destOrd="0" parTransId="{CD4BE222-11AE-40A4-87C5-EFEAD411EF82}" sibTransId="{3DE1DFF2-B8BB-431E-94D8-D130458208DE}"/>
    <dgm:cxn modelId="{C8CDEA77-4B10-4CC3-9BA5-0A2B570DFF93}" type="presOf" srcId="{EEBF2236-59BD-4CAD-885C-9B297AC81878}" destId="{03AF8D69-1DF1-490A-B2A0-63FEE5E5D3FB}" srcOrd="0" destOrd="0" presId="urn:microsoft.com/office/officeart/2018/2/layout/IconCircleList"/>
    <dgm:cxn modelId="{FD253B78-5570-4254-AE0B-7D225A2434A9}" srcId="{EFE6142C-A03A-4884-A219-268E574D429D}" destId="{EEB3D3B2-88C0-47D9-A3C7-DACACAC9127A}" srcOrd="2" destOrd="0" parTransId="{87F1AA3B-0C3D-467A-ADBE-83BE2BC5A050}" sibTransId="{EEBF2236-59BD-4CAD-885C-9B297AC81878}"/>
    <dgm:cxn modelId="{F541A77A-1F02-4AF1-8465-E6E60A307765}" type="presOf" srcId="{5C5F888A-DFF9-4C68-A903-105EA4799AC3}" destId="{243A4CE2-525B-40EA-905D-D20A1FCA5315}" srcOrd="0" destOrd="0" presId="urn:microsoft.com/office/officeart/2018/2/layout/IconCircleList"/>
    <dgm:cxn modelId="{FF01957E-6B84-4E1A-A365-ECE7923F69FF}" type="presOf" srcId="{C7C2EB0E-4560-4823-A7F6-FB4303B9F40E}" destId="{AC74F8B7-3C6A-47E5-9561-74DB959A28F1}" srcOrd="0" destOrd="0" presId="urn:microsoft.com/office/officeart/2018/2/layout/IconCircleList"/>
    <dgm:cxn modelId="{0D273C82-8197-41C8-BB52-E2D869D58F21}" type="presOf" srcId="{BC0B1501-0DD4-4D2C-A1BD-8D10A0E98711}" destId="{40F27EEF-4CBC-41F4-AA83-43E8AE665E42}" srcOrd="0" destOrd="0" presId="urn:microsoft.com/office/officeart/2018/2/layout/IconCircleList"/>
    <dgm:cxn modelId="{E077ABA8-2540-4935-B7E0-8AD4564CECC8}" type="presOf" srcId="{3DE1DFF2-B8BB-431E-94D8-D130458208DE}" destId="{1745BE0A-BE03-4474-B8F1-ED74179AA95D}" srcOrd="0" destOrd="0" presId="urn:microsoft.com/office/officeart/2018/2/layout/IconCircleList"/>
    <dgm:cxn modelId="{EBB994B2-E7F8-4169-A352-13FFB424E214}" type="presOf" srcId="{EEB3D3B2-88C0-47D9-A3C7-DACACAC9127A}" destId="{881645E0-BC58-442A-82AC-6C359ECC5F89}" srcOrd="0" destOrd="0" presId="urn:microsoft.com/office/officeart/2018/2/layout/IconCircleList"/>
    <dgm:cxn modelId="{8E96CCC9-EBF7-411C-8287-14FFD19ACEDC}" srcId="{EFE6142C-A03A-4884-A219-268E574D429D}" destId="{DB04BF9E-F748-4763-A757-99B3AACEB6D2}" srcOrd="0" destOrd="0" parTransId="{6B9B443B-F020-4DA2-918B-2EFDA70FCB98}" sibTransId="{D08E85BA-2858-469D-A3B7-D8884E98DA44}"/>
    <dgm:cxn modelId="{E25F7FD4-851A-45A5-A0CA-65EF8DDC72AC}" type="presOf" srcId="{DB04BF9E-F748-4763-A757-99B3AACEB6D2}" destId="{7E368B83-0D73-4AE2-B684-91192BF04D6E}" srcOrd="0" destOrd="0" presId="urn:microsoft.com/office/officeart/2018/2/layout/IconCircleList"/>
    <dgm:cxn modelId="{E028A5F2-1EBD-4A9F-AB66-EA2B39F1B001}" type="presOf" srcId="{D08E85BA-2858-469D-A3B7-D8884E98DA44}" destId="{ED4F1F8A-D68E-48D7-B3CB-689FBB212EA6}" srcOrd="0" destOrd="0" presId="urn:microsoft.com/office/officeart/2018/2/layout/IconCircleList"/>
    <dgm:cxn modelId="{C9F4F04E-B36F-48EA-AA74-5E6F2A97D017}" type="presParOf" srcId="{55A46230-4FEF-4889-B394-5FC0DF88072F}" destId="{2F02CA5E-863A-4636-BEAC-F74BF7432D86}" srcOrd="0" destOrd="0" presId="urn:microsoft.com/office/officeart/2018/2/layout/IconCircleList"/>
    <dgm:cxn modelId="{31E7D18D-F15D-482A-963C-6E55D856F62F}" type="presParOf" srcId="{2F02CA5E-863A-4636-BEAC-F74BF7432D86}" destId="{E84907FF-0597-4981-9D90-DED75B05DE08}" srcOrd="0" destOrd="0" presId="urn:microsoft.com/office/officeart/2018/2/layout/IconCircleList"/>
    <dgm:cxn modelId="{7EAFDE74-1E01-4954-9A05-3C50C41C3885}" type="presParOf" srcId="{E84907FF-0597-4981-9D90-DED75B05DE08}" destId="{6CD90DFE-AEE3-4FF0-8093-EDAE1523EB3C}" srcOrd="0" destOrd="0" presId="urn:microsoft.com/office/officeart/2018/2/layout/IconCircleList"/>
    <dgm:cxn modelId="{94FAFF04-DD76-4D01-A44E-B0BD15A99ADB}" type="presParOf" srcId="{E84907FF-0597-4981-9D90-DED75B05DE08}" destId="{3377D86F-D9A5-4BB4-8D4D-CC10259E7603}" srcOrd="1" destOrd="0" presId="urn:microsoft.com/office/officeart/2018/2/layout/IconCircleList"/>
    <dgm:cxn modelId="{F3D40A3D-9EB8-45C4-8574-A7D8B0F29E11}" type="presParOf" srcId="{E84907FF-0597-4981-9D90-DED75B05DE08}" destId="{C5EAB1F2-19B7-4471-9400-45F82BBF18E3}" srcOrd="2" destOrd="0" presId="urn:microsoft.com/office/officeart/2018/2/layout/IconCircleList"/>
    <dgm:cxn modelId="{B2630F00-18B7-42A1-9DCF-86128FEF1B05}" type="presParOf" srcId="{E84907FF-0597-4981-9D90-DED75B05DE08}" destId="{7E368B83-0D73-4AE2-B684-91192BF04D6E}" srcOrd="3" destOrd="0" presId="urn:microsoft.com/office/officeart/2018/2/layout/IconCircleList"/>
    <dgm:cxn modelId="{A71B4EE7-79F4-495F-9688-398CD81CF26E}" type="presParOf" srcId="{2F02CA5E-863A-4636-BEAC-F74BF7432D86}" destId="{ED4F1F8A-D68E-48D7-B3CB-689FBB212EA6}" srcOrd="1" destOrd="0" presId="urn:microsoft.com/office/officeart/2018/2/layout/IconCircleList"/>
    <dgm:cxn modelId="{C1B07EA3-6003-458D-9E0D-093B2FAAF532}" type="presParOf" srcId="{2F02CA5E-863A-4636-BEAC-F74BF7432D86}" destId="{35CE7930-F5F0-460F-9251-FC2AE15B8F5D}" srcOrd="2" destOrd="0" presId="urn:microsoft.com/office/officeart/2018/2/layout/IconCircleList"/>
    <dgm:cxn modelId="{DBF086E6-34B3-4469-9766-68AE43A5236A}" type="presParOf" srcId="{35CE7930-F5F0-460F-9251-FC2AE15B8F5D}" destId="{5E5ABD5E-541D-41F7-9459-233131EE1E1E}" srcOrd="0" destOrd="0" presId="urn:microsoft.com/office/officeart/2018/2/layout/IconCircleList"/>
    <dgm:cxn modelId="{59BEA097-B646-456A-A419-B9E8BECA6543}" type="presParOf" srcId="{35CE7930-F5F0-460F-9251-FC2AE15B8F5D}" destId="{E9BDA74B-E0AE-4CA3-9451-E68DE4A7DB37}" srcOrd="1" destOrd="0" presId="urn:microsoft.com/office/officeart/2018/2/layout/IconCircleList"/>
    <dgm:cxn modelId="{29D332DA-10FF-48C8-99E9-ECC0CFC8365A}" type="presParOf" srcId="{35CE7930-F5F0-460F-9251-FC2AE15B8F5D}" destId="{4BD5EE32-8905-4639-95E8-8E278F5568E3}" srcOrd="2" destOrd="0" presId="urn:microsoft.com/office/officeart/2018/2/layout/IconCircleList"/>
    <dgm:cxn modelId="{424E8B23-B72F-4E4F-A2A2-2E40D14CC1EA}" type="presParOf" srcId="{35CE7930-F5F0-460F-9251-FC2AE15B8F5D}" destId="{14B75C65-3A55-4DAE-8CF1-F5BAD820EF29}" srcOrd="3" destOrd="0" presId="urn:microsoft.com/office/officeart/2018/2/layout/IconCircleList"/>
    <dgm:cxn modelId="{44B03EC3-AB15-45D6-AA15-B2FFB9A08C14}" type="presParOf" srcId="{2F02CA5E-863A-4636-BEAC-F74BF7432D86}" destId="{1745BE0A-BE03-4474-B8F1-ED74179AA95D}" srcOrd="3" destOrd="0" presId="urn:microsoft.com/office/officeart/2018/2/layout/IconCircleList"/>
    <dgm:cxn modelId="{D0AC6F1A-A7E4-4C30-9F7D-2AE7366BF97E}" type="presParOf" srcId="{2F02CA5E-863A-4636-BEAC-F74BF7432D86}" destId="{C188680A-9A54-41B6-8904-16D12FBC9497}" srcOrd="4" destOrd="0" presId="urn:microsoft.com/office/officeart/2018/2/layout/IconCircleList"/>
    <dgm:cxn modelId="{721E4BCA-5DD6-4CE9-A397-F61663B4E4A0}" type="presParOf" srcId="{C188680A-9A54-41B6-8904-16D12FBC9497}" destId="{2F311473-5013-4241-9197-7F5C27A4A09C}" srcOrd="0" destOrd="0" presId="urn:microsoft.com/office/officeart/2018/2/layout/IconCircleList"/>
    <dgm:cxn modelId="{7B6F3533-E90C-491A-89C5-9A979DB4AD2E}" type="presParOf" srcId="{C188680A-9A54-41B6-8904-16D12FBC9497}" destId="{D217DBC4-8C4D-4E93-B30D-36403D3E6DE2}" srcOrd="1" destOrd="0" presId="urn:microsoft.com/office/officeart/2018/2/layout/IconCircleList"/>
    <dgm:cxn modelId="{AF17EBD3-97FB-4549-86DC-7D58A0F6A4D4}" type="presParOf" srcId="{C188680A-9A54-41B6-8904-16D12FBC9497}" destId="{146A3C43-BABA-422F-BE99-7B1CAE5670DF}" srcOrd="2" destOrd="0" presId="urn:microsoft.com/office/officeart/2018/2/layout/IconCircleList"/>
    <dgm:cxn modelId="{7CBB3106-1694-4E84-B550-F74C465AB940}" type="presParOf" srcId="{C188680A-9A54-41B6-8904-16D12FBC9497}" destId="{881645E0-BC58-442A-82AC-6C359ECC5F89}" srcOrd="3" destOrd="0" presId="urn:microsoft.com/office/officeart/2018/2/layout/IconCircleList"/>
    <dgm:cxn modelId="{D18B18EE-5480-42B5-8141-210960FFE28B}" type="presParOf" srcId="{2F02CA5E-863A-4636-BEAC-F74BF7432D86}" destId="{03AF8D69-1DF1-490A-B2A0-63FEE5E5D3FB}" srcOrd="5" destOrd="0" presId="urn:microsoft.com/office/officeart/2018/2/layout/IconCircleList"/>
    <dgm:cxn modelId="{EA27524D-646D-418B-8E6A-EC7ACA0CFAB4}" type="presParOf" srcId="{2F02CA5E-863A-4636-BEAC-F74BF7432D86}" destId="{56A4CCE5-8331-4188-8D53-30A41E4CD01D}" srcOrd="6" destOrd="0" presId="urn:microsoft.com/office/officeart/2018/2/layout/IconCircleList"/>
    <dgm:cxn modelId="{E151AA3A-7BEC-410A-9B90-9BD41095E7F1}" type="presParOf" srcId="{56A4CCE5-8331-4188-8D53-30A41E4CD01D}" destId="{64C082B6-0DA3-4888-A255-C972F1120A3B}" srcOrd="0" destOrd="0" presId="urn:microsoft.com/office/officeart/2018/2/layout/IconCircleList"/>
    <dgm:cxn modelId="{13424A0E-236C-4A6E-AF06-FF0AF5BBB855}" type="presParOf" srcId="{56A4CCE5-8331-4188-8D53-30A41E4CD01D}" destId="{70BB1016-3591-457F-8AD4-01CD999D69E8}" srcOrd="1" destOrd="0" presId="urn:microsoft.com/office/officeart/2018/2/layout/IconCircleList"/>
    <dgm:cxn modelId="{75FD3DC7-D179-403D-B7DC-EEF918B62643}" type="presParOf" srcId="{56A4CCE5-8331-4188-8D53-30A41E4CD01D}" destId="{D49B5DED-3B5B-48ED-9DF7-145043CCC50B}" srcOrd="2" destOrd="0" presId="urn:microsoft.com/office/officeart/2018/2/layout/IconCircleList"/>
    <dgm:cxn modelId="{79A1209E-AB42-465E-A5B9-0D7F455513B2}" type="presParOf" srcId="{56A4CCE5-8331-4188-8D53-30A41E4CD01D}" destId="{30DCBF9D-5069-4C50-922A-25CC421E763A}" srcOrd="3" destOrd="0" presId="urn:microsoft.com/office/officeart/2018/2/layout/IconCircleList"/>
    <dgm:cxn modelId="{64754A71-9CC5-4DD4-B31B-DB28C9BEB48D}" type="presParOf" srcId="{2F02CA5E-863A-4636-BEAC-F74BF7432D86}" destId="{67CAA485-6EFB-4B7E-8085-62F80C8AED0A}" srcOrd="7" destOrd="0" presId="urn:microsoft.com/office/officeart/2018/2/layout/IconCircleList"/>
    <dgm:cxn modelId="{AC8477F3-6880-419D-859F-B01EA9BDDDB6}" type="presParOf" srcId="{2F02CA5E-863A-4636-BEAC-F74BF7432D86}" destId="{64C70460-C40E-474A-8170-0572A28BED5E}" srcOrd="8" destOrd="0" presId="urn:microsoft.com/office/officeart/2018/2/layout/IconCircleList"/>
    <dgm:cxn modelId="{82D39818-E93B-4E19-BA51-72CE3ECC60DC}" type="presParOf" srcId="{64C70460-C40E-474A-8170-0572A28BED5E}" destId="{1C927AA9-EFB8-4A06-B6DD-F9C9C39C7141}" srcOrd="0" destOrd="0" presId="urn:microsoft.com/office/officeart/2018/2/layout/IconCircleList"/>
    <dgm:cxn modelId="{E91F2767-CD50-4ADA-AB6A-49B877D67AAD}" type="presParOf" srcId="{64C70460-C40E-474A-8170-0572A28BED5E}" destId="{56DB52C9-4780-466A-8F5F-4B7D1100D9AF}" srcOrd="1" destOrd="0" presId="urn:microsoft.com/office/officeart/2018/2/layout/IconCircleList"/>
    <dgm:cxn modelId="{87CAE167-0FC3-4A17-8093-42B744AECCEE}" type="presParOf" srcId="{64C70460-C40E-474A-8170-0572A28BED5E}" destId="{FC0FACBB-879E-4FB3-8CEA-7941B9A38403}" srcOrd="2" destOrd="0" presId="urn:microsoft.com/office/officeart/2018/2/layout/IconCircleList"/>
    <dgm:cxn modelId="{C1F81649-9C78-4EA4-B2D3-426D354EE3FE}" type="presParOf" srcId="{64C70460-C40E-474A-8170-0572A28BED5E}" destId="{243A4CE2-525B-40EA-905D-D20A1FCA5315}" srcOrd="3" destOrd="0" presId="urn:microsoft.com/office/officeart/2018/2/layout/IconCircleList"/>
    <dgm:cxn modelId="{17D8AAE3-8068-4E5E-B8CD-21E6B91E5285}" type="presParOf" srcId="{2F02CA5E-863A-4636-BEAC-F74BF7432D86}" destId="{AC74F8B7-3C6A-47E5-9561-74DB959A28F1}" srcOrd="9" destOrd="0" presId="urn:microsoft.com/office/officeart/2018/2/layout/IconCircleList"/>
    <dgm:cxn modelId="{6C144AB7-5DF4-493C-979E-C6BFD2BE519A}" type="presParOf" srcId="{2F02CA5E-863A-4636-BEAC-F74BF7432D86}" destId="{9A990378-765E-4E67-B7CC-342F426E742A}" srcOrd="10" destOrd="0" presId="urn:microsoft.com/office/officeart/2018/2/layout/IconCircleList"/>
    <dgm:cxn modelId="{EFC77E81-75CD-42C6-B968-F338FEC5B8DA}" type="presParOf" srcId="{9A990378-765E-4E67-B7CC-342F426E742A}" destId="{3EF29721-0595-4703-B4E0-7AC1E21F2129}" srcOrd="0" destOrd="0" presId="urn:microsoft.com/office/officeart/2018/2/layout/IconCircleList"/>
    <dgm:cxn modelId="{8143E121-9881-4ED6-B632-DBF4F67276BA}" type="presParOf" srcId="{9A990378-765E-4E67-B7CC-342F426E742A}" destId="{274F869A-80EA-4D3E-B00F-CA06CA3DDD87}" srcOrd="1" destOrd="0" presId="urn:microsoft.com/office/officeart/2018/2/layout/IconCircleList"/>
    <dgm:cxn modelId="{E8C1E1A3-965B-4EC1-AD20-D9230B63A30F}" type="presParOf" srcId="{9A990378-765E-4E67-B7CC-342F426E742A}" destId="{C2B38D29-0430-47D7-83BF-77BDCCF97D98}" srcOrd="2" destOrd="0" presId="urn:microsoft.com/office/officeart/2018/2/layout/IconCircleList"/>
    <dgm:cxn modelId="{784B5375-4B23-4572-B227-9A00A1AA594B}" type="presParOf" srcId="{9A990378-765E-4E67-B7CC-342F426E742A}" destId="{40F27EEF-4CBC-41F4-AA83-43E8AE665E4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562F-0060-49CC-9C96-E667539E7541}">
      <dsp:nvSpPr>
        <dsp:cNvPr id="0" name=""/>
        <dsp:cNvSpPr/>
      </dsp:nvSpPr>
      <dsp:spPr>
        <a:xfrm>
          <a:off x="0" y="24435"/>
          <a:ext cx="8418285" cy="663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ptos Display" panose="020B0004020202020204" pitchFamily="34" charset="0"/>
            </a:rPr>
            <a:t>Speaker Introduction</a:t>
          </a:r>
        </a:p>
      </dsp:txBody>
      <dsp:txXfrm>
        <a:off x="32384" y="56819"/>
        <a:ext cx="8353517" cy="598621"/>
      </dsp:txXfrm>
    </dsp:sp>
    <dsp:sp modelId="{C619CB66-4D0B-48B5-B246-F55712A6AC09}">
      <dsp:nvSpPr>
        <dsp:cNvPr id="0" name=""/>
        <dsp:cNvSpPr/>
      </dsp:nvSpPr>
      <dsp:spPr>
        <a:xfrm>
          <a:off x="0" y="765585"/>
          <a:ext cx="8418285" cy="663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ptos Display" panose="020B0004020202020204" pitchFamily="34" charset="0"/>
            </a:rPr>
            <a:t>Understanding MS</a:t>
          </a:r>
        </a:p>
      </dsp:txBody>
      <dsp:txXfrm>
        <a:off x="32384" y="797969"/>
        <a:ext cx="8353517" cy="598621"/>
      </dsp:txXfrm>
    </dsp:sp>
    <dsp:sp modelId="{41A47502-9247-4400-B73C-D41A9C1D1E4F}">
      <dsp:nvSpPr>
        <dsp:cNvPr id="0" name=""/>
        <dsp:cNvSpPr/>
      </dsp:nvSpPr>
      <dsp:spPr>
        <a:xfrm>
          <a:off x="0" y="1506735"/>
          <a:ext cx="8418285" cy="663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ptos Display" panose="020B0004020202020204" pitchFamily="34" charset="0"/>
            </a:rPr>
            <a:t>Evolution of MS Diagnosis: 50 Years of Progress in MS Care</a:t>
          </a:r>
        </a:p>
      </dsp:txBody>
      <dsp:txXfrm>
        <a:off x="32384" y="1539119"/>
        <a:ext cx="8353517" cy="598621"/>
      </dsp:txXfrm>
    </dsp:sp>
    <dsp:sp modelId="{00578B7F-75A3-49FB-B68A-256F8EE31B95}">
      <dsp:nvSpPr>
        <dsp:cNvPr id="0" name=""/>
        <dsp:cNvSpPr/>
      </dsp:nvSpPr>
      <dsp:spPr>
        <a:xfrm>
          <a:off x="0" y="2247885"/>
          <a:ext cx="8418285" cy="663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ptos Display" panose="020B0004020202020204" pitchFamily="34" charset="0"/>
            </a:rPr>
            <a:t>Philosophy of Treatment</a:t>
          </a:r>
        </a:p>
      </dsp:txBody>
      <dsp:txXfrm>
        <a:off x="32384" y="2280269"/>
        <a:ext cx="8353517" cy="598621"/>
      </dsp:txXfrm>
    </dsp:sp>
    <dsp:sp modelId="{329485D7-91D3-4626-B2DE-4F6A56B32D3F}">
      <dsp:nvSpPr>
        <dsp:cNvPr id="0" name=""/>
        <dsp:cNvSpPr/>
      </dsp:nvSpPr>
      <dsp:spPr>
        <a:xfrm>
          <a:off x="0" y="2989035"/>
          <a:ext cx="8418285" cy="663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 </a:t>
          </a:r>
          <a:r>
            <a:rPr lang="en-US" sz="2700" kern="1200" dirty="0">
              <a:latin typeface="Aptos Display" panose="020B0004020202020204" pitchFamily="34" charset="0"/>
            </a:rPr>
            <a:t>The Future of MS Treatment</a:t>
          </a:r>
        </a:p>
      </dsp:txBody>
      <dsp:txXfrm>
        <a:off x="32384" y="3021419"/>
        <a:ext cx="8353517" cy="598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74D58-6D15-4044-9CCE-740452D93665}">
      <dsp:nvSpPr>
        <dsp:cNvPr id="0" name=""/>
        <dsp:cNvSpPr/>
      </dsp:nvSpPr>
      <dsp:spPr>
        <a:xfrm>
          <a:off x="0" y="93979"/>
          <a:ext cx="5892801"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Aptos Display" panose="020B0004020202020204" pitchFamily="34" charset="0"/>
            </a:rPr>
            <a:t>Therapeutic Milestones</a:t>
          </a:r>
          <a:endParaRPr lang="en-US" sz="2200" kern="1200" dirty="0">
            <a:latin typeface="Aptos Display" panose="020B0004020202020204" pitchFamily="34" charset="0"/>
          </a:endParaRPr>
        </a:p>
      </dsp:txBody>
      <dsp:txXfrm>
        <a:off x="26387" y="120366"/>
        <a:ext cx="5840027" cy="487766"/>
      </dsp:txXfrm>
    </dsp:sp>
    <dsp:sp modelId="{8EC9C6ED-2430-4753-94C1-026E037BF21E}">
      <dsp:nvSpPr>
        <dsp:cNvPr id="0" name=""/>
        <dsp:cNvSpPr/>
      </dsp:nvSpPr>
      <dsp:spPr>
        <a:xfrm>
          <a:off x="0" y="634519"/>
          <a:ext cx="5892801"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ptos Display" panose="020B0004020202020204" pitchFamily="34" charset="0"/>
            </a:rPr>
            <a:t>1993: Launch of the first disease-modifying therapy.</a:t>
          </a:r>
        </a:p>
        <a:p>
          <a:pPr marL="171450" lvl="1" indent="-171450" algn="l" defTabSz="755650">
            <a:lnSpc>
              <a:spcPct val="90000"/>
            </a:lnSpc>
            <a:spcBef>
              <a:spcPct val="0"/>
            </a:spcBef>
            <a:spcAft>
              <a:spcPct val="20000"/>
            </a:spcAft>
            <a:buChar char="•"/>
          </a:pPr>
          <a:r>
            <a:rPr lang="en-US" sz="1700" kern="1200" dirty="0">
              <a:latin typeface="Aptos Display" panose="020B0004020202020204" pitchFamily="34" charset="0"/>
            </a:rPr>
            <a:t>2023: Over 25 FDA-approved therapies now available, providing expanded treatment options</a:t>
          </a:r>
          <a:r>
            <a:rPr lang="en-US" sz="1700" kern="1200" dirty="0"/>
            <a:t>.</a:t>
          </a:r>
        </a:p>
      </dsp:txBody>
      <dsp:txXfrm>
        <a:off x="0" y="634519"/>
        <a:ext cx="5892801" cy="842490"/>
      </dsp:txXfrm>
    </dsp:sp>
    <dsp:sp modelId="{FCF4DAF3-2626-4DBC-A794-3D634027DDB7}">
      <dsp:nvSpPr>
        <dsp:cNvPr id="0" name=""/>
        <dsp:cNvSpPr/>
      </dsp:nvSpPr>
      <dsp:spPr>
        <a:xfrm>
          <a:off x="0" y="1477009"/>
          <a:ext cx="5892801"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Aptos Display" panose="020B0004020202020204" pitchFamily="34" charset="0"/>
            </a:rPr>
            <a:t>Diagnostic Advancements</a:t>
          </a:r>
          <a:endParaRPr lang="en-US" sz="2200" kern="1200" dirty="0">
            <a:latin typeface="Aptos Display" panose="020B0004020202020204" pitchFamily="34" charset="0"/>
          </a:endParaRPr>
        </a:p>
      </dsp:txBody>
      <dsp:txXfrm>
        <a:off x="26387" y="1503396"/>
        <a:ext cx="5840027" cy="487766"/>
      </dsp:txXfrm>
    </dsp:sp>
    <dsp:sp modelId="{D39CDB2D-40EF-4725-A85E-9C1E4336D09C}">
      <dsp:nvSpPr>
        <dsp:cNvPr id="0" name=""/>
        <dsp:cNvSpPr/>
      </dsp:nvSpPr>
      <dsp:spPr>
        <a:xfrm>
          <a:off x="0" y="2017549"/>
          <a:ext cx="5892801"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ptos Display" panose="020B0004020202020204" pitchFamily="34" charset="0"/>
            </a:rPr>
            <a:t>1972: First CT scan available in the U.S.</a:t>
          </a:r>
        </a:p>
        <a:p>
          <a:pPr marL="171450" lvl="1" indent="-171450" algn="l" defTabSz="755650">
            <a:lnSpc>
              <a:spcPct val="90000"/>
            </a:lnSpc>
            <a:spcBef>
              <a:spcPct val="0"/>
            </a:spcBef>
            <a:spcAft>
              <a:spcPct val="20000"/>
            </a:spcAft>
            <a:buChar char="•"/>
          </a:pPr>
          <a:r>
            <a:rPr lang="en-US" sz="1700" kern="1200" dirty="0">
              <a:latin typeface="Aptos Display" panose="020B0004020202020204" pitchFamily="34" charset="0"/>
            </a:rPr>
            <a:t>Introduction of MRI, advanced MRI techniques, scanners and humoral, biomarkers, and refined imaging methods for better diagnosis and monitoring.</a:t>
          </a:r>
        </a:p>
      </dsp:txBody>
      <dsp:txXfrm>
        <a:off x="0" y="2017549"/>
        <a:ext cx="5892801" cy="1070190"/>
      </dsp:txXfrm>
    </dsp:sp>
    <dsp:sp modelId="{F5000EEC-E563-484F-B90B-DD3F372E24C6}">
      <dsp:nvSpPr>
        <dsp:cNvPr id="0" name=""/>
        <dsp:cNvSpPr/>
      </dsp:nvSpPr>
      <dsp:spPr>
        <a:xfrm>
          <a:off x="0" y="3087739"/>
          <a:ext cx="5892801"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Aptos Display" panose="020B0004020202020204" pitchFamily="34" charset="0"/>
            </a:rPr>
            <a:t>Philosophical Shift</a:t>
          </a:r>
          <a:endParaRPr lang="en-US" sz="2200" kern="1200" dirty="0">
            <a:latin typeface="Aptos Display" panose="020B0004020202020204" pitchFamily="34" charset="0"/>
          </a:endParaRPr>
        </a:p>
      </dsp:txBody>
      <dsp:txXfrm>
        <a:off x="26387" y="3114126"/>
        <a:ext cx="5840027" cy="487766"/>
      </dsp:txXfrm>
    </dsp:sp>
    <dsp:sp modelId="{C25012AC-C097-4973-B84E-4B5A1663837F}">
      <dsp:nvSpPr>
        <dsp:cNvPr id="0" name=""/>
        <dsp:cNvSpPr/>
      </dsp:nvSpPr>
      <dsp:spPr>
        <a:xfrm>
          <a:off x="0" y="3628279"/>
          <a:ext cx="589280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Aptos Display" panose="020B0004020202020204" pitchFamily="34" charset="0"/>
            </a:rPr>
            <a:t>Earlier adoption of higher-efficacy treatments, marking a proactive approach in patient care.</a:t>
          </a:r>
        </a:p>
      </dsp:txBody>
      <dsp:txXfrm>
        <a:off x="0" y="3628279"/>
        <a:ext cx="5892801" cy="535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3F7B-6852-4A17-84F9-AE796562A6F3}">
      <dsp:nvSpPr>
        <dsp:cNvPr id="0" name=""/>
        <dsp:cNvSpPr/>
      </dsp:nvSpPr>
      <dsp:spPr>
        <a:xfrm>
          <a:off x="263627" y="667110"/>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F4549-6137-45A9-A8C4-A3615C64199B}">
      <dsp:nvSpPr>
        <dsp:cNvPr id="0" name=""/>
        <dsp:cNvSpPr/>
      </dsp:nvSpPr>
      <dsp:spPr>
        <a:xfrm>
          <a:off x="432889" y="836373"/>
          <a:ext cx="467486" cy="467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45FE5-8569-46AE-98D8-FEC66FF14FBF}">
      <dsp:nvSpPr>
        <dsp:cNvPr id="0" name=""/>
        <dsp:cNvSpPr/>
      </dsp:nvSpPr>
      <dsp:spPr>
        <a:xfrm>
          <a:off x="1242354" y="667110"/>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Patient-Centered Care</a:t>
          </a:r>
          <a:r>
            <a:rPr lang="en-US" sz="1100" kern="1200" dirty="0">
              <a:latin typeface="Aptos Display" panose="020B0004020202020204" pitchFamily="34" charset="0"/>
            </a:rPr>
            <a:t>: Puts patients at the forefront, valuing their preferences and goals.</a:t>
          </a:r>
        </a:p>
      </dsp:txBody>
      <dsp:txXfrm>
        <a:off x="1242354" y="667110"/>
        <a:ext cx="1899881" cy="806010"/>
      </dsp:txXfrm>
    </dsp:sp>
    <dsp:sp modelId="{24166F44-4236-488D-BEA1-15274D65C9BF}">
      <dsp:nvSpPr>
        <dsp:cNvPr id="0" name=""/>
        <dsp:cNvSpPr/>
      </dsp:nvSpPr>
      <dsp:spPr>
        <a:xfrm>
          <a:off x="3473276" y="667110"/>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C5F6D-6D56-4D3E-BB0F-10D5A4F25927}">
      <dsp:nvSpPr>
        <dsp:cNvPr id="0" name=""/>
        <dsp:cNvSpPr/>
      </dsp:nvSpPr>
      <dsp:spPr>
        <a:xfrm>
          <a:off x="3642538" y="836373"/>
          <a:ext cx="467486" cy="467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21009-BDE2-4924-8A14-1A1957F97CE6}">
      <dsp:nvSpPr>
        <dsp:cNvPr id="0" name=""/>
        <dsp:cNvSpPr/>
      </dsp:nvSpPr>
      <dsp:spPr>
        <a:xfrm>
          <a:off x="4452003" y="667110"/>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Enhanced Understanding</a:t>
          </a:r>
          <a:r>
            <a:rPr lang="en-US" sz="1100" kern="1200" dirty="0">
              <a:latin typeface="Aptos Display" panose="020B0004020202020204" pitchFamily="34" charset="0"/>
            </a:rPr>
            <a:t>: Promotes open communication, helping patients understand their condition and treatment options.</a:t>
          </a:r>
        </a:p>
      </dsp:txBody>
      <dsp:txXfrm>
        <a:off x="4452003" y="667110"/>
        <a:ext cx="1899881" cy="806010"/>
      </dsp:txXfrm>
    </dsp:sp>
    <dsp:sp modelId="{64D82F4C-A984-4FFE-9920-0C7CBEDD8F44}">
      <dsp:nvSpPr>
        <dsp:cNvPr id="0" name=""/>
        <dsp:cNvSpPr/>
      </dsp:nvSpPr>
      <dsp:spPr>
        <a:xfrm>
          <a:off x="6682925" y="667110"/>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3F092-97BA-4373-B12B-400B7B28E06C}">
      <dsp:nvSpPr>
        <dsp:cNvPr id="0" name=""/>
        <dsp:cNvSpPr/>
      </dsp:nvSpPr>
      <dsp:spPr>
        <a:xfrm>
          <a:off x="6852187" y="836373"/>
          <a:ext cx="467486" cy="467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1D54F-7340-4080-9499-0D7801B1FB18}">
      <dsp:nvSpPr>
        <dsp:cNvPr id="0" name=""/>
        <dsp:cNvSpPr/>
      </dsp:nvSpPr>
      <dsp:spPr>
        <a:xfrm>
          <a:off x="7661652" y="667110"/>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Informed Choices</a:t>
          </a:r>
          <a:r>
            <a:rPr lang="en-US" sz="1100" kern="1200" dirty="0">
              <a:latin typeface="Aptos Display" panose="020B0004020202020204" pitchFamily="34" charset="0"/>
            </a:rPr>
            <a:t>: Empowers patients to make decisions that align with their needs through discussions of benefits, risks, and alternatives.</a:t>
          </a:r>
        </a:p>
      </dsp:txBody>
      <dsp:txXfrm>
        <a:off x="7661652" y="667110"/>
        <a:ext cx="1899881" cy="806010"/>
      </dsp:txXfrm>
    </dsp:sp>
    <dsp:sp modelId="{57CA0E44-F345-4554-B876-A45577D16FE6}">
      <dsp:nvSpPr>
        <dsp:cNvPr id="0" name=""/>
        <dsp:cNvSpPr/>
      </dsp:nvSpPr>
      <dsp:spPr>
        <a:xfrm>
          <a:off x="263627" y="2076568"/>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6F963-59C8-4A09-AD46-F8FBDC13B886}">
      <dsp:nvSpPr>
        <dsp:cNvPr id="0" name=""/>
        <dsp:cNvSpPr/>
      </dsp:nvSpPr>
      <dsp:spPr>
        <a:xfrm>
          <a:off x="432889" y="2245830"/>
          <a:ext cx="467486" cy="4674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33F61-CB40-498F-8C5F-142AED67CD98}">
      <dsp:nvSpPr>
        <dsp:cNvPr id="0" name=""/>
        <dsp:cNvSpPr/>
      </dsp:nvSpPr>
      <dsp:spPr>
        <a:xfrm>
          <a:off x="1242354" y="2076568"/>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Improved Treatment Adherence: </a:t>
          </a:r>
          <a:r>
            <a:rPr lang="en-US" sz="1100" kern="1200" dirty="0">
              <a:latin typeface="Aptos Display" panose="020B0004020202020204" pitchFamily="34" charset="0"/>
            </a:rPr>
            <a:t>Active involvement increases the likelihood of following treatment plans and fosters a sense of ownership.</a:t>
          </a:r>
        </a:p>
      </dsp:txBody>
      <dsp:txXfrm>
        <a:off x="1242354" y="2076568"/>
        <a:ext cx="1899881" cy="806010"/>
      </dsp:txXfrm>
    </dsp:sp>
    <dsp:sp modelId="{18BBB326-B538-4E8D-910E-035A9A3D4DF5}">
      <dsp:nvSpPr>
        <dsp:cNvPr id="0" name=""/>
        <dsp:cNvSpPr/>
      </dsp:nvSpPr>
      <dsp:spPr>
        <a:xfrm>
          <a:off x="3473276" y="2076568"/>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0D3A8-E4CD-486B-B62C-A9AD3D9A8CE5}">
      <dsp:nvSpPr>
        <dsp:cNvPr id="0" name=""/>
        <dsp:cNvSpPr/>
      </dsp:nvSpPr>
      <dsp:spPr>
        <a:xfrm>
          <a:off x="3642538" y="2245830"/>
          <a:ext cx="467486" cy="4674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0919D-1E65-4FB6-BB87-96DDA1DBD1CA}">
      <dsp:nvSpPr>
        <dsp:cNvPr id="0" name=""/>
        <dsp:cNvSpPr/>
      </dsp:nvSpPr>
      <dsp:spPr>
        <a:xfrm>
          <a:off x="4452003" y="2076568"/>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Emotional Support</a:t>
          </a:r>
          <a:r>
            <a:rPr lang="en-US" sz="1100" kern="1200" dirty="0">
              <a:latin typeface="Aptos Display" panose="020B0004020202020204" pitchFamily="34" charset="0"/>
            </a:rPr>
            <a:t>: Strengthens the partnership between patients and providers, alleviating anxiety and encouraging questions.</a:t>
          </a:r>
        </a:p>
      </dsp:txBody>
      <dsp:txXfrm>
        <a:off x="4452003" y="2076568"/>
        <a:ext cx="1899881" cy="806010"/>
      </dsp:txXfrm>
    </dsp:sp>
    <dsp:sp modelId="{3D699AAC-5C72-40EF-A1B8-C29D0A06959F}">
      <dsp:nvSpPr>
        <dsp:cNvPr id="0" name=""/>
        <dsp:cNvSpPr/>
      </dsp:nvSpPr>
      <dsp:spPr>
        <a:xfrm>
          <a:off x="6682925" y="2076568"/>
          <a:ext cx="806010" cy="806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D4140-A48B-4E73-831F-CE9703A11E72}">
      <dsp:nvSpPr>
        <dsp:cNvPr id="0" name=""/>
        <dsp:cNvSpPr/>
      </dsp:nvSpPr>
      <dsp:spPr>
        <a:xfrm>
          <a:off x="6852187" y="2245830"/>
          <a:ext cx="467486" cy="4674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AD614-5C0C-43E1-AFE6-BADC17B828A2}">
      <dsp:nvSpPr>
        <dsp:cNvPr id="0" name=""/>
        <dsp:cNvSpPr/>
      </dsp:nvSpPr>
      <dsp:spPr>
        <a:xfrm>
          <a:off x="7661652" y="2076568"/>
          <a:ext cx="1899881" cy="80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Aptos Display" panose="020B0004020202020204" pitchFamily="34" charset="0"/>
            </a:rPr>
            <a:t>Long-Term Outcomes</a:t>
          </a:r>
          <a:r>
            <a:rPr lang="en-US" sz="1100" kern="1200" dirty="0">
              <a:latin typeface="Aptos Display" panose="020B0004020202020204" pitchFamily="34" charset="0"/>
            </a:rPr>
            <a:t>: Associated with better health outcomes, increased satisfaction, and enhanced quality of life.</a:t>
          </a:r>
        </a:p>
      </dsp:txBody>
      <dsp:txXfrm>
        <a:off x="7661652" y="2076568"/>
        <a:ext cx="1899881" cy="806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F3468-8890-44F7-B23D-A327B2BCEE05}">
      <dsp:nvSpPr>
        <dsp:cNvPr id="0" name=""/>
        <dsp:cNvSpPr/>
      </dsp:nvSpPr>
      <dsp:spPr>
        <a:xfrm>
          <a:off x="107833" y="735434"/>
          <a:ext cx="1230120" cy="12301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D435C-9A5D-4724-B187-83FD129B2FFE}">
      <dsp:nvSpPr>
        <dsp:cNvPr id="0" name=""/>
        <dsp:cNvSpPr/>
      </dsp:nvSpPr>
      <dsp:spPr>
        <a:xfrm>
          <a:off x="366159" y="993759"/>
          <a:ext cx="713469" cy="7134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30754-3CA3-4E85-8F07-D32C2F5180CA}">
      <dsp:nvSpPr>
        <dsp:cNvPr id="0" name=""/>
        <dsp:cNvSpPr/>
      </dsp:nvSpPr>
      <dsp:spPr>
        <a:xfrm>
          <a:off x="1372485" y="828603"/>
          <a:ext cx="4085783" cy="123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ptos Display" panose="020B0004020202020204" pitchFamily="34" charset="0"/>
            </a:rPr>
            <a:t>Managing relapses in MS typically focuses on reducing inflammation to speed recovery and lessen the impact of acute symptoms. Corticosteroids are the first-line treatment for MS relapses due to their anti-inflammatory effects. High-dose intravenous methylprednisolone (IVMP) is commonly prescribed over three to five days, which helps shorten recovery time, although it doesn’t affect the long-term course of MS. </a:t>
          </a:r>
        </a:p>
        <a:p>
          <a:pPr marL="0" lvl="0" indent="0" algn="l" defTabSz="622300">
            <a:lnSpc>
              <a:spcPct val="100000"/>
            </a:lnSpc>
            <a:spcBef>
              <a:spcPct val="0"/>
            </a:spcBef>
            <a:spcAft>
              <a:spcPct val="35000"/>
            </a:spcAft>
            <a:buNone/>
          </a:pPr>
          <a:r>
            <a:rPr lang="en-US" sz="1400" kern="1200" dirty="0">
              <a:latin typeface="Aptos Display" panose="020B0004020202020204" pitchFamily="34" charset="0"/>
            </a:rPr>
            <a:t>Oral corticosteroids, like prednisone, can also be used in some cases, but IV corticosteroids are often preferred for their potency and rapid onset of action.</a:t>
          </a:r>
        </a:p>
      </dsp:txBody>
      <dsp:txXfrm>
        <a:off x="1372485" y="828603"/>
        <a:ext cx="4085783" cy="1230120"/>
      </dsp:txXfrm>
    </dsp:sp>
    <dsp:sp modelId="{E19F3479-E1D6-4645-B198-F086B4C7B9DC}">
      <dsp:nvSpPr>
        <dsp:cNvPr id="0" name=""/>
        <dsp:cNvSpPr/>
      </dsp:nvSpPr>
      <dsp:spPr>
        <a:xfrm>
          <a:off x="5599456" y="735434"/>
          <a:ext cx="1230120" cy="12301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4C386-53DD-4433-A8BD-C6BB90771001}">
      <dsp:nvSpPr>
        <dsp:cNvPr id="0" name=""/>
        <dsp:cNvSpPr/>
      </dsp:nvSpPr>
      <dsp:spPr>
        <a:xfrm>
          <a:off x="5857781" y="993759"/>
          <a:ext cx="713469" cy="7134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1B59C-8C64-4C63-9A4A-D7170644B91C}">
      <dsp:nvSpPr>
        <dsp:cNvPr id="0" name=""/>
        <dsp:cNvSpPr/>
      </dsp:nvSpPr>
      <dsp:spPr>
        <a:xfrm>
          <a:off x="7093173" y="735434"/>
          <a:ext cx="2899569" cy="123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ptos Display" panose="020B0004020202020204" pitchFamily="34" charset="0"/>
            </a:rPr>
            <a:t>If a patient doesn’t respond adequately to corticosteroids, alternative treatments such as adrenocorticotropic hormone (ACTH) gel may be used. </a:t>
          </a:r>
        </a:p>
      </dsp:txBody>
      <dsp:txXfrm>
        <a:off x="7093173" y="735434"/>
        <a:ext cx="2899569" cy="1230120"/>
      </dsp:txXfrm>
    </dsp:sp>
    <dsp:sp modelId="{DA29B468-7894-429C-81FF-D9CBA73952FD}">
      <dsp:nvSpPr>
        <dsp:cNvPr id="0" name=""/>
        <dsp:cNvSpPr/>
      </dsp:nvSpPr>
      <dsp:spPr>
        <a:xfrm>
          <a:off x="76096" y="3157951"/>
          <a:ext cx="1230120" cy="12301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79AC0-2A49-4781-86BC-012D2D832DE7}">
      <dsp:nvSpPr>
        <dsp:cNvPr id="0" name=""/>
        <dsp:cNvSpPr/>
      </dsp:nvSpPr>
      <dsp:spPr>
        <a:xfrm>
          <a:off x="323843" y="3428111"/>
          <a:ext cx="713469" cy="7134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2807F-C86A-4CA0-A958-641CB5BD2B3A}">
      <dsp:nvSpPr>
        <dsp:cNvPr id="0" name=""/>
        <dsp:cNvSpPr/>
      </dsp:nvSpPr>
      <dsp:spPr>
        <a:xfrm>
          <a:off x="1355464" y="3234710"/>
          <a:ext cx="3521527" cy="123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ptos Display" panose="020B0004020202020204" pitchFamily="34" charset="0"/>
            </a:rPr>
            <a:t>While initially a standard option before the widespread use of corticosteroids, ACTH remains an option today, especially in patients who can’t tolerate steroid therapy. ACTH works by stimulating the adrenal glands to produce natural steroids, though it’s generally less convenient and more expensive than IV corticosteroids.</a:t>
          </a:r>
        </a:p>
      </dsp:txBody>
      <dsp:txXfrm>
        <a:off x="1355464" y="3234710"/>
        <a:ext cx="3521527" cy="1230120"/>
      </dsp:txXfrm>
    </dsp:sp>
    <dsp:sp modelId="{C53FC189-B192-4C54-A1B3-2B53B20D6A4D}">
      <dsp:nvSpPr>
        <dsp:cNvPr id="0" name=""/>
        <dsp:cNvSpPr/>
      </dsp:nvSpPr>
      <dsp:spPr>
        <a:xfrm>
          <a:off x="5306748" y="3014039"/>
          <a:ext cx="1230120" cy="12301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5315-C473-4F73-A151-D69EF3C894B9}">
      <dsp:nvSpPr>
        <dsp:cNvPr id="0" name=""/>
        <dsp:cNvSpPr/>
      </dsp:nvSpPr>
      <dsp:spPr>
        <a:xfrm>
          <a:off x="5575653" y="3317873"/>
          <a:ext cx="713469" cy="7134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31191-7A07-4048-84B8-5BC5D50AEF66}">
      <dsp:nvSpPr>
        <dsp:cNvPr id="0" name=""/>
        <dsp:cNvSpPr/>
      </dsp:nvSpPr>
      <dsp:spPr>
        <a:xfrm>
          <a:off x="6811045" y="2939986"/>
          <a:ext cx="2899569" cy="123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ptos Display" panose="020B0004020202020204" pitchFamily="34" charset="0"/>
            </a:rPr>
            <a:t>Ultimately, the specific treatment plan should be tailored to each patient’s condition and previous response to therapies, with ongoing monitoring by a healthcare provider to determine the best approach for relapse management in MS.</a:t>
          </a:r>
        </a:p>
      </dsp:txBody>
      <dsp:txXfrm>
        <a:off x="6811045" y="2939986"/>
        <a:ext cx="2899569" cy="1230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C1E6B-46D9-4F16-A5D0-A836D648E2D1}">
      <dsp:nvSpPr>
        <dsp:cNvPr id="0" name=""/>
        <dsp:cNvSpPr/>
      </dsp:nvSpPr>
      <dsp:spPr>
        <a:xfrm rot="5400000">
          <a:off x="47820" y="993713"/>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51A27D-2074-4968-944E-72E5DEA26212}">
      <dsp:nvSpPr>
        <dsp:cNvPr id="0" name=""/>
        <dsp:cNvSpPr/>
      </dsp:nvSpPr>
      <dsp:spPr>
        <a:xfrm>
          <a:off x="402910" y="1309"/>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Symptomatic treatment in MS aims to manage the various symptoms affecting mobility, vision, pain, cognitive function, and daily living. Symptom management varies based on the individual's needs and the specific symptoms they experience:</a:t>
          </a:r>
        </a:p>
      </dsp:txBody>
      <dsp:txXfrm>
        <a:off x="439461" y="37860"/>
        <a:ext cx="2006806" cy="1174842"/>
      </dsp:txXfrm>
    </dsp:sp>
    <dsp:sp modelId="{7CF0B1BD-706D-4E8B-8AB3-3A1D9099B824}">
      <dsp:nvSpPr>
        <dsp:cNvPr id="0" name=""/>
        <dsp:cNvSpPr/>
      </dsp:nvSpPr>
      <dsp:spPr>
        <a:xfrm rot="5400000">
          <a:off x="47820" y="2553644"/>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0FBCBF-7E7B-443D-BEC1-EE7DC0D650F0}">
      <dsp:nvSpPr>
        <dsp:cNvPr id="0" name=""/>
        <dsp:cNvSpPr/>
      </dsp:nvSpPr>
      <dsp:spPr>
        <a:xfrm>
          <a:off x="402910" y="1561241"/>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Muscle and Mobility Issues</a:t>
          </a:r>
          <a:r>
            <a:rPr lang="en-US" sz="900" kern="1200" dirty="0">
              <a:latin typeface="Aptos Display" panose="020B0004020202020204" pitchFamily="34" charset="0"/>
            </a:rPr>
            <a:t>: Muscle relaxants, such as baclofen, help alleviate muscle spasms, while physiotherapy and assistive devices (like canes or walkers) aid mobility. Additionally, exercise programs tailored to build strength and flexibility play a crucial role in maintaining function.</a:t>
          </a:r>
        </a:p>
      </dsp:txBody>
      <dsp:txXfrm>
        <a:off x="439461" y="1597792"/>
        <a:ext cx="2006806" cy="1174842"/>
      </dsp:txXfrm>
    </dsp:sp>
    <dsp:sp modelId="{B99E46A2-09F5-4667-B9EF-23BB6C09E9A7}">
      <dsp:nvSpPr>
        <dsp:cNvPr id="0" name=""/>
        <dsp:cNvSpPr/>
      </dsp:nvSpPr>
      <dsp:spPr>
        <a:xfrm>
          <a:off x="827786" y="3333610"/>
          <a:ext cx="2757383"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AC10D-55B2-4A3A-BA58-28137DFFDFFE}">
      <dsp:nvSpPr>
        <dsp:cNvPr id="0" name=""/>
        <dsp:cNvSpPr/>
      </dsp:nvSpPr>
      <dsp:spPr>
        <a:xfrm>
          <a:off x="402910" y="3121172"/>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Pain Management</a:t>
          </a:r>
          <a:r>
            <a:rPr lang="en-US" sz="900" kern="1200" dirty="0">
              <a:latin typeface="Aptos Display" panose="020B0004020202020204" pitchFamily="34" charset="0"/>
            </a:rPr>
            <a:t>: Neuropathic pain, common in MS, can be addressed with medications like gabapentin or pregabalin. Physical therapy may also help manage pain and discomfort</a:t>
          </a:r>
          <a:r>
            <a:rPr lang="en-US" sz="900" kern="1200" dirty="0"/>
            <a:t>.</a:t>
          </a:r>
        </a:p>
      </dsp:txBody>
      <dsp:txXfrm>
        <a:off x="439461" y="3157723"/>
        <a:ext cx="2006806" cy="1174842"/>
      </dsp:txXfrm>
    </dsp:sp>
    <dsp:sp modelId="{E17231E9-34AB-43AF-B8AB-44509E66324E}">
      <dsp:nvSpPr>
        <dsp:cNvPr id="0" name=""/>
        <dsp:cNvSpPr/>
      </dsp:nvSpPr>
      <dsp:spPr>
        <a:xfrm rot="16200000">
          <a:off x="2814098" y="2553644"/>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D5FB9-EF59-4D69-9C58-E8AD63649AD7}">
      <dsp:nvSpPr>
        <dsp:cNvPr id="0" name=""/>
        <dsp:cNvSpPr/>
      </dsp:nvSpPr>
      <dsp:spPr>
        <a:xfrm>
          <a:off x="3169188" y="3121172"/>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Fatigue</a:t>
          </a:r>
          <a:r>
            <a:rPr lang="en-US" sz="900" kern="1200" dirty="0">
              <a:latin typeface="Aptos Display" panose="020B0004020202020204" pitchFamily="34" charset="0"/>
            </a:rPr>
            <a:t>: Energy-conservation strategies, as well as medications like amantadine, are common approaches for MS-related fatigue. Structured physical activity, including supervised exercise, can improve stamina and reduce fatigue over time.</a:t>
          </a:r>
        </a:p>
      </dsp:txBody>
      <dsp:txXfrm>
        <a:off x="3205739" y="3157723"/>
        <a:ext cx="2006806" cy="1174842"/>
      </dsp:txXfrm>
    </dsp:sp>
    <dsp:sp modelId="{30E53F1E-4891-4B83-8645-673B8C09F007}">
      <dsp:nvSpPr>
        <dsp:cNvPr id="0" name=""/>
        <dsp:cNvSpPr/>
      </dsp:nvSpPr>
      <dsp:spPr>
        <a:xfrm rot="16200000">
          <a:off x="2814098" y="993713"/>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69A8D-A1D1-4B5E-B413-46DEECDCDC52}">
      <dsp:nvSpPr>
        <dsp:cNvPr id="0" name=""/>
        <dsp:cNvSpPr/>
      </dsp:nvSpPr>
      <dsp:spPr>
        <a:xfrm>
          <a:off x="3169188" y="1561241"/>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Bladder and Bowel Dysfunction</a:t>
          </a:r>
          <a:r>
            <a:rPr lang="en-US" sz="900" kern="1200" dirty="0">
              <a:latin typeface="Aptos Display" panose="020B0004020202020204" pitchFamily="34" charset="0"/>
            </a:rPr>
            <a:t>: Treatments include medications to manage overactive bladder and dietary adjustments. For severe cases, devices and intermittent self-catheterization are additional options.</a:t>
          </a:r>
        </a:p>
      </dsp:txBody>
      <dsp:txXfrm>
        <a:off x="3205739" y="1597792"/>
        <a:ext cx="2006806" cy="1174842"/>
      </dsp:txXfrm>
    </dsp:sp>
    <dsp:sp modelId="{52D478FB-FD32-4073-98C3-363B6E1F5AE7}">
      <dsp:nvSpPr>
        <dsp:cNvPr id="0" name=""/>
        <dsp:cNvSpPr/>
      </dsp:nvSpPr>
      <dsp:spPr>
        <a:xfrm>
          <a:off x="3594064" y="213747"/>
          <a:ext cx="2757383"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45BE0-02BC-4CCF-96BE-681BB80F10CA}">
      <dsp:nvSpPr>
        <dsp:cNvPr id="0" name=""/>
        <dsp:cNvSpPr/>
      </dsp:nvSpPr>
      <dsp:spPr>
        <a:xfrm>
          <a:off x="3169188" y="1309"/>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Cognitive Impairments</a:t>
          </a:r>
          <a:r>
            <a:rPr lang="en-US" sz="900" kern="1200" dirty="0">
              <a:latin typeface="Aptos Display" panose="020B0004020202020204" pitchFamily="34" charset="0"/>
            </a:rPr>
            <a:t>: Cognitive rehabilitation, activities targeting memory and concentration, and psychological support are frequently recommended to improve daily cognitive function.</a:t>
          </a:r>
        </a:p>
      </dsp:txBody>
      <dsp:txXfrm>
        <a:off x="3205739" y="37860"/>
        <a:ext cx="2006806" cy="1174842"/>
      </dsp:txXfrm>
    </dsp:sp>
    <dsp:sp modelId="{8859721B-1C0B-4FC6-8370-794C6C8F6218}">
      <dsp:nvSpPr>
        <dsp:cNvPr id="0" name=""/>
        <dsp:cNvSpPr/>
      </dsp:nvSpPr>
      <dsp:spPr>
        <a:xfrm rot="5400000">
          <a:off x="5580376" y="993713"/>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0F9896-CC4F-4786-B9EE-8FBDF25C8310}">
      <dsp:nvSpPr>
        <dsp:cNvPr id="0" name=""/>
        <dsp:cNvSpPr/>
      </dsp:nvSpPr>
      <dsp:spPr>
        <a:xfrm>
          <a:off x="5935466" y="1309"/>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Mental Health Support</a:t>
          </a:r>
          <a:r>
            <a:rPr lang="en-US" sz="900" kern="1200" dirty="0">
              <a:latin typeface="Aptos Display" panose="020B0004020202020204" pitchFamily="34" charset="0"/>
            </a:rPr>
            <a:t>: Cognitive-behavioral therapy (CBT) and antidepressants address mental health challenges like depression, anxiety, and emotional stress, which are common in people with MS.</a:t>
          </a:r>
        </a:p>
      </dsp:txBody>
      <dsp:txXfrm>
        <a:off x="5972017" y="37860"/>
        <a:ext cx="2006806" cy="1174842"/>
      </dsp:txXfrm>
    </dsp:sp>
    <dsp:sp modelId="{A92EEECB-8B02-475E-B712-08C874A72F1D}">
      <dsp:nvSpPr>
        <dsp:cNvPr id="0" name=""/>
        <dsp:cNvSpPr/>
      </dsp:nvSpPr>
      <dsp:spPr>
        <a:xfrm rot="5400000">
          <a:off x="5580376" y="2553644"/>
          <a:ext cx="1551036" cy="187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35101-A015-40E5-8DDD-5B5612B3A188}">
      <dsp:nvSpPr>
        <dsp:cNvPr id="0" name=""/>
        <dsp:cNvSpPr/>
      </dsp:nvSpPr>
      <dsp:spPr>
        <a:xfrm>
          <a:off x="5935466" y="1561241"/>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ptos Display" panose="020B0004020202020204" pitchFamily="34" charset="0"/>
            </a:rPr>
            <a:t>Visual and Sensory Symptoms</a:t>
          </a:r>
          <a:r>
            <a:rPr lang="en-US" sz="900" kern="1200" dirty="0">
              <a:latin typeface="Aptos Display" panose="020B0004020202020204" pitchFamily="34" charset="0"/>
            </a:rPr>
            <a:t>: Steroids may be used during acute episodes that affect vision, while medications for sensory disturbances or nerve pain provide longer-term relief.</a:t>
          </a:r>
        </a:p>
      </dsp:txBody>
      <dsp:txXfrm>
        <a:off x="5972017" y="1597792"/>
        <a:ext cx="2006806" cy="1174842"/>
      </dsp:txXfrm>
    </dsp:sp>
    <dsp:sp modelId="{694D1603-9E4B-4E86-B728-39F48F110242}">
      <dsp:nvSpPr>
        <dsp:cNvPr id="0" name=""/>
        <dsp:cNvSpPr/>
      </dsp:nvSpPr>
      <dsp:spPr>
        <a:xfrm>
          <a:off x="5935466" y="3121172"/>
          <a:ext cx="2079908" cy="1247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ptos Display" panose="020B0004020202020204" pitchFamily="34" charset="0"/>
            </a:rPr>
            <a:t>MS symptom management is personalized and often involves a team of specialists.</a:t>
          </a:r>
        </a:p>
      </dsp:txBody>
      <dsp:txXfrm>
        <a:off x="5972017" y="3157723"/>
        <a:ext cx="2006806" cy="1174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67292-E82A-4E10-8D66-DACAA607CE55}">
      <dsp:nvSpPr>
        <dsp:cNvPr id="0" name=""/>
        <dsp:cNvSpPr/>
      </dsp:nvSpPr>
      <dsp:spPr>
        <a:xfrm>
          <a:off x="0" y="0"/>
          <a:ext cx="1009992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D05CA-6819-42E2-B951-BBA5C8EF2D8C}">
      <dsp:nvSpPr>
        <dsp:cNvPr id="0" name=""/>
        <dsp:cNvSpPr/>
      </dsp:nvSpPr>
      <dsp:spPr>
        <a:xfrm>
          <a:off x="0" y="0"/>
          <a:ext cx="2019984" cy="33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latin typeface="Aptos Display" panose="020B0004020202020204" pitchFamily="34" charset="0"/>
            </a:rPr>
            <a:t>Wellness</a:t>
          </a:r>
          <a:endParaRPr lang="en-US" sz="2400" b="1" kern="1200" dirty="0">
            <a:latin typeface="Aptos Display" panose="020B0004020202020204" pitchFamily="34" charset="0"/>
          </a:endParaRPr>
        </a:p>
        <a:p>
          <a:pPr marL="0" lvl="0" indent="0" algn="l" defTabSz="1066800">
            <a:lnSpc>
              <a:spcPct val="90000"/>
            </a:lnSpc>
            <a:spcBef>
              <a:spcPct val="0"/>
            </a:spcBef>
            <a:spcAft>
              <a:spcPct val="35000"/>
            </a:spcAft>
            <a:buNone/>
          </a:pPr>
          <a:r>
            <a:rPr lang="en-US" sz="2400" b="1" kern="1200" dirty="0">
              <a:latin typeface="Aptos Display" panose="020B0004020202020204" pitchFamily="34" charset="0"/>
            </a:rPr>
            <a:t>Holistic Approach: </a:t>
          </a:r>
          <a:r>
            <a:rPr lang="en-US" sz="2400" kern="1200" dirty="0">
              <a:latin typeface="Aptos Display" panose="020B0004020202020204" pitchFamily="34" charset="0"/>
            </a:rPr>
            <a:t>Focus on treating the whole person to enhance overall well-being.</a:t>
          </a:r>
        </a:p>
      </dsp:txBody>
      <dsp:txXfrm>
        <a:off x="0" y="0"/>
        <a:ext cx="2019984" cy="3344505"/>
      </dsp:txXfrm>
    </dsp:sp>
    <dsp:sp modelId="{908FFAB5-2DB5-4413-80D9-27468900DBCF}">
      <dsp:nvSpPr>
        <dsp:cNvPr id="0" name=""/>
        <dsp:cNvSpPr/>
      </dsp:nvSpPr>
      <dsp:spPr>
        <a:xfrm>
          <a:off x="2171483" y="19780"/>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Multidisciplinary Care: </a:t>
          </a:r>
          <a:r>
            <a:rPr lang="en-US" sz="1100" kern="1200" dirty="0"/>
            <a:t>Collaboration among healthcare professionals</a:t>
          </a:r>
        </a:p>
      </dsp:txBody>
      <dsp:txXfrm>
        <a:off x="2171483" y="19780"/>
        <a:ext cx="7928439" cy="395608"/>
      </dsp:txXfrm>
    </dsp:sp>
    <dsp:sp modelId="{FC38E7A9-0034-4861-A14A-5210D62D6EEB}">
      <dsp:nvSpPr>
        <dsp:cNvPr id="0" name=""/>
        <dsp:cNvSpPr/>
      </dsp:nvSpPr>
      <dsp:spPr>
        <a:xfrm>
          <a:off x="2019984" y="415388"/>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22E36-D8F9-4B81-BE15-9B1B2C13F782}">
      <dsp:nvSpPr>
        <dsp:cNvPr id="0" name=""/>
        <dsp:cNvSpPr/>
      </dsp:nvSpPr>
      <dsp:spPr>
        <a:xfrm>
          <a:off x="2171483" y="435169"/>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Nutrition: </a:t>
          </a:r>
          <a:r>
            <a:rPr lang="en-US" sz="1100" kern="1200"/>
            <a:t> Promote a balanced diet to support immune health and manage symptoms.</a:t>
          </a:r>
        </a:p>
      </dsp:txBody>
      <dsp:txXfrm>
        <a:off x="2171483" y="435169"/>
        <a:ext cx="7928439" cy="395608"/>
      </dsp:txXfrm>
    </dsp:sp>
    <dsp:sp modelId="{C47FABBA-62CA-4E60-BD9D-E30113D2C885}">
      <dsp:nvSpPr>
        <dsp:cNvPr id="0" name=""/>
        <dsp:cNvSpPr/>
      </dsp:nvSpPr>
      <dsp:spPr>
        <a:xfrm>
          <a:off x="2019984" y="830777"/>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643EE-71D9-431D-B8CA-237AF6F06965}">
      <dsp:nvSpPr>
        <dsp:cNvPr id="0" name=""/>
        <dsp:cNvSpPr/>
      </dsp:nvSpPr>
      <dsp:spPr>
        <a:xfrm>
          <a:off x="2171483" y="850558"/>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Physical Wellness: </a:t>
          </a:r>
          <a:r>
            <a:rPr lang="en-US" sz="1100" kern="1200"/>
            <a:t>Emphasize regular physical activity for improved mobility and mental health.</a:t>
          </a:r>
        </a:p>
      </dsp:txBody>
      <dsp:txXfrm>
        <a:off x="2171483" y="850558"/>
        <a:ext cx="7928439" cy="395608"/>
      </dsp:txXfrm>
    </dsp:sp>
    <dsp:sp modelId="{C65A0CE5-C3FA-4BD6-8563-6B5D56157278}">
      <dsp:nvSpPr>
        <dsp:cNvPr id="0" name=""/>
        <dsp:cNvSpPr/>
      </dsp:nvSpPr>
      <dsp:spPr>
        <a:xfrm>
          <a:off x="2019984" y="1246166"/>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F595B-249D-48F3-90EB-85E6CE792BC5}">
      <dsp:nvSpPr>
        <dsp:cNvPr id="0" name=""/>
        <dsp:cNvSpPr/>
      </dsp:nvSpPr>
      <dsp:spPr>
        <a:xfrm>
          <a:off x="2171483" y="1265947"/>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Cognitive and Brain Health</a:t>
          </a:r>
          <a:r>
            <a:rPr lang="en-US" sz="1100" kern="1200"/>
            <a:t>: Engaging in activities that stimulate the brain, learning, and social engagement</a:t>
          </a:r>
        </a:p>
      </dsp:txBody>
      <dsp:txXfrm>
        <a:off x="2171483" y="1265947"/>
        <a:ext cx="7928439" cy="395608"/>
      </dsp:txXfrm>
    </dsp:sp>
    <dsp:sp modelId="{ECD82F46-F37D-4B92-80FA-32F2FFA2446D}">
      <dsp:nvSpPr>
        <dsp:cNvPr id="0" name=""/>
        <dsp:cNvSpPr/>
      </dsp:nvSpPr>
      <dsp:spPr>
        <a:xfrm>
          <a:off x="2019984" y="1661555"/>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3A113-BD53-45DC-8B1C-4C00D477754C}">
      <dsp:nvSpPr>
        <dsp:cNvPr id="0" name=""/>
        <dsp:cNvSpPr/>
      </dsp:nvSpPr>
      <dsp:spPr>
        <a:xfrm>
          <a:off x="2171483" y="1681336"/>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Sleep Hygiene: </a:t>
          </a:r>
          <a:r>
            <a:rPr lang="en-US" sz="1100" kern="1200"/>
            <a:t>Highlight good sleep practices for restoring energy and cognitive function.</a:t>
          </a:r>
        </a:p>
      </dsp:txBody>
      <dsp:txXfrm>
        <a:off x="2171483" y="1681336"/>
        <a:ext cx="7928439" cy="395608"/>
      </dsp:txXfrm>
    </dsp:sp>
    <dsp:sp modelId="{E6248769-CEF9-4E3E-801C-57516B230120}">
      <dsp:nvSpPr>
        <dsp:cNvPr id="0" name=""/>
        <dsp:cNvSpPr/>
      </dsp:nvSpPr>
      <dsp:spPr>
        <a:xfrm>
          <a:off x="2019984" y="2076944"/>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A4098-9679-4F47-AA95-13271CD2BA53}">
      <dsp:nvSpPr>
        <dsp:cNvPr id="0" name=""/>
        <dsp:cNvSpPr/>
      </dsp:nvSpPr>
      <dsp:spPr>
        <a:xfrm>
          <a:off x="2171483" y="2096725"/>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Mental and Emotional Support: </a:t>
          </a:r>
          <a:r>
            <a:rPr lang="en-US" sz="1100" kern="1200"/>
            <a:t>Recognize the psychological impact of MS and the importance of mental health resources.</a:t>
          </a:r>
        </a:p>
      </dsp:txBody>
      <dsp:txXfrm>
        <a:off x="2171483" y="2096725"/>
        <a:ext cx="7928439" cy="395608"/>
      </dsp:txXfrm>
    </dsp:sp>
    <dsp:sp modelId="{82135CBB-724A-4977-A5A7-E2FE1412EF21}">
      <dsp:nvSpPr>
        <dsp:cNvPr id="0" name=""/>
        <dsp:cNvSpPr/>
      </dsp:nvSpPr>
      <dsp:spPr>
        <a:xfrm>
          <a:off x="2019984" y="2492333"/>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C8C22-2747-42D0-B68A-F237C8D86006}">
      <dsp:nvSpPr>
        <dsp:cNvPr id="0" name=""/>
        <dsp:cNvSpPr/>
      </dsp:nvSpPr>
      <dsp:spPr>
        <a:xfrm>
          <a:off x="2171483" y="2512114"/>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Family and Social Connections</a:t>
          </a:r>
          <a:r>
            <a:rPr lang="en-US" sz="1100" kern="1200" dirty="0"/>
            <a:t>: Staying connected with loved ones and participating in social activities can reduce feelings of isolation and improve mood, reducing the risk of depression and anxiety</a:t>
          </a:r>
        </a:p>
      </dsp:txBody>
      <dsp:txXfrm>
        <a:off x="2171483" y="2512114"/>
        <a:ext cx="7928439" cy="395608"/>
      </dsp:txXfrm>
    </dsp:sp>
    <dsp:sp modelId="{05292590-CE50-4F4B-87F6-54231A2E89DE}">
      <dsp:nvSpPr>
        <dsp:cNvPr id="0" name=""/>
        <dsp:cNvSpPr/>
      </dsp:nvSpPr>
      <dsp:spPr>
        <a:xfrm>
          <a:off x="2019984" y="2907722"/>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631E6F-1B1A-40F8-8C92-18BF49032288}">
      <dsp:nvSpPr>
        <dsp:cNvPr id="0" name=""/>
        <dsp:cNvSpPr/>
      </dsp:nvSpPr>
      <dsp:spPr>
        <a:xfrm>
          <a:off x="2171483" y="2927503"/>
          <a:ext cx="7928439" cy="39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Faith and Spiritual Support: </a:t>
          </a:r>
          <a:r>
            <a:rPr lang="en-US" sz="1100" kern="1200" dirty="0"/>
            <a:t>Encourage spiritual practices that promote resilience and a sense of purpose.</a:t>
          </a:r>
        </a:p>
      </dsp:txBody>
      <dsp:txXfrm>
        <a:off x="2171483" y="2927503"/>
        <a:ext cx="7928439" cy="395608"/>
      </dsp:txXfrm>
    </dsp:sp>
    <dsp:sp modelId="{1BFDD567-8FBE-473F-824B-E85E11DEE52C}">
      <dsp:nvSpPr>
        <dsp:cNvPr id="0" name=""/>
        <dsp:cNvSpPr/>
      </dsp:nvSpPr>
      <dsp:spPr>
        <a:xfrm>
          <a:off x="2019984" y="3323111"/>
          <a:ext cx="80799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0DFE-AEE3-4FF0-8093-EDAE1523EB3C}">
      <dsp:nvSpPr>
        <dsp:cNvPr id="0" name=""/>
        <dsp:cNvSpPr/>
      </dsp:nvSpPr>
      <dsp:spPr>
        <a:xfrm>
          <a:off x="89046" y="189120"/>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7D86F-D9A5-4BB4-8D4D-CC10259E7603}">
      <dsp:nvSpPr>
        <dsp:cNvPr id="0" name=""/>
        <dsp:cNvSpPr/>
      </dsp:nvSpPr>
      <dsp:spPr>
        <a:xfrm>
          <a:off x="239054" y="339127"/>
          <a:ext cx="414305" cy="414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68B83-0D73-4AE2-B684-91192BF04D6E}">
      <dsp:nvSpPr>
        <dsp:cNvPr id="0" name=""/>
        <dsp:cNvSpPr/>
      </dsp:nvSpPr>
      <dsp:spPr>
        <a:xfrm>
          <a:off x="956435" y="189120"/>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Early Diagnosis and Intervention Are Key</a:t>
          </a:r>
        </a:p>
      </dsp:txBody>
      <dsp:txXfrm>
        <a:off x="956435" y="189120"/>
        <a:ext cx="1683754" cy="714319"/>
      </dsp:txXfrm>
    </dsp:sp>
    <dsp:sp modelId="{5E5ABD5E-541D-41F7-9459-233131EE1E1E}">
      <dsp:nvSpPr>
        <dsp:cNvPr id="0" name=""/>
        <dsp:cNvSpPr/>
      </dsp:nvSpPr>
      <dsp:spPr>
        <a:xfrm>
          <a:off x="2933571" y="189120"/>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DA74B-E0AE-4CA3-9451-E68DE4A7DB37}">
      <dsp:nvSpPr>
        <dsp:cNvPr id="0" name=""/>
        <dsp:cNvSpPr/>
      </dsp:nvSpPr>
      <dsp:spPr>
        <a:xfrm>
          <a:off x="3083578" y="339127"/>
          <a:ext cx="414305" cy="414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75C65-3A55-4DAE-8CF1-F5BAD820EF29}">
      <dsp:nvSpPr>
        <dsp:cNvPr id="0" name=""/>
        <dsp:cNvSpPr/>
      </dsp:nvSpPr>
      <dsp:spPr>
        <a:xfrm>
          <a:off x="3800959" y="189120"/>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Targeted Treatment Approaches</a:t>
          </a:r>
        </a:p>
      </dsp:txBody>
      <dsp:txXfrm>
        <a:off x="3800959" y="189120"/>
        <a:ext cx="1683754" cy="714319"/>
      </dsp:txXfrm>
    </dsp:sp>
    <dsp:sp modelId="{2F311473-5013-4241-9197-7F5C27A4A09C}">
      <dsp:nvSpPr>
        <dsp:cNvPr id="0" name=""/>
        <dsp:cNvSpPr/>
      </dsp:nvSpPr>
      <dsp:spPr>
        <a:xfrm>
          <a:off x="5778095" y="189120"/>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7DBC4-8C4D-4E93-B30D-36403D3E6DE2}">
      <dsp:nvSpPr>
        <dsp:cNvPr id="0" name=""/>
        <dsp:cNvSpPr/>
      </dsp:nvSpPr>
      <dsp:spPr>
        <a:xfrm>
          <a:off x="5928102" y="339127"/>
          <a:ext cx="414305" cy="414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645E0-BC58-442A-82AC-6C359ECC5F89}">
      <dsp:nvSpPr>
        <dsp:cNvPr id="0" name=""/>
        <dsp:cNvSpPr/>
      </dsp:nvSpPr>
      <dsp:spPr>
        <a:xfrm>
          <a:off x="6645483" y="189120"/>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Importance of Holistic Wellness and Lifestyle</a:t>
          </a:r>
        </a:p>
      </dsp:txBody>
      <dsp:txXfrm>
        <a:off x="6645483" y="189120"/>
        <a:ext cx="1683754" cy="714319"/>
      </dsp:txXfrm>
    </dsp:sp>
    <dsp:sp modelId="{64C082B6-0DA3-4888-A255-C972F1120A3B}">
      <dsp:nvSpPr>
        <dsp:cNvPr id="0" name=""/>
        <dsp:cNvSpPr/>
      </dsp:nvSpPr>
      <dsp:spPr>
        <a:xfrm>
          <a:off x="89046" y="1273523"/>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B1016-3591-457F-8AD4-01CD999D69E8}">
      <dsp:nvSpPr>
        <dsp:cNvPr id="0" name=""/>
        <dsp:cNvSpPr/>
      </dsp:nvSpPr>
      <dsp:spPr>
        <a:xfrm>
          <a:off x="239054" y="1423531"/>
          <a:ext cx="414305" cy="4143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CBF9D-5069-4C50-922A-25CC421E763A}">
      <dsp:nvSpPr>
        <dsp:cNvPr id="0" name=""/>
        <dsp:cNvSpPr/>
      </dsp:nvSpPr>
      <dsp:spPr>
        <a:xfrm>
          <a:off x="956435" y="1273523"/>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Shared Decision-Making Enhances Care</a:t>
          </a:r>
        </a:p>
      </dsp:txBody>
      <dsp:txXfrm>
        <a:off x="956435" y="1273523"/>
        <a:ext cx="1683754" cy="714319"/>
      </dsp:txXfrm>
    </dsp:sp>
    <dsp:sp modelId="{1C927AA9-EFB8-4A06-B6DD-F9C9C39C7141}">
      <dsp:nvSpPr>
        <dsp:cNvPr id="0" name=""/>
        <dsp:cNvSpPr/>
      </dsp:nvSpPr>
      <dsp:spPr>
        <a:xfrm>
          <a:off x="2933571" y="1273523"/>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B52C9-4780-466A-8F5F-4B7D1100D9AF}">
      <dsp:nvSpPr>
        <dsp:cNvPr id="0" name=""/>
        <dsp:cNvSpPr/>
      </dsp:nvSpPr>
      <dsp:spPr>
        <a:xfrm>
          <a:off x="3083578" y="1423531"/>
          <a:ext cx="414305" cy="4143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A4CE2-525B-40EA-905D-D20A1FCA5315}">
      <dsp:nvSpPr>
        <dsp:cNvPr id="0" name=""/>
        <dsp:cNvSpPr/>
      </dsp:nvSpPr>
      <dsp:spPr>
        <a:xfrm>
          <a:off x="3800959" y="1273523"/>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Multidisciplinary and Supportive Care</a:t>
          </a:r>
        </a:p>
      </dsp:txBody>
      <dsp:txXfrm>
        <a:off x="3800959" y="1273523"/>
        <a:ext cx="1683754" cy="714319"/>
      </dsp:txXfrm>
    </dsp:sp>
    <dsp:sp modelId="{3EF29721-0595-4703-B4E0-7AC1E21F2129}">
      <dsp:nvSpPr>
        <dsp:cNvPr id="0" name=""/>
        <dsp:cNvSpPr/>
      </dsp:nvSpPr>
      <dsp:spPr>
        <a:xfrm>
          <a:off x="5778095" y="1273523"/>
          <a:ext cx="714319" cy="7143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F869A-80EA-4D3E-B00F-CA06CA3DDD87}">
      <dsp:nvSpPr>
        <dsp:cNvPr id="0" name=""/>
        <dsp:cNvSpPr/>
      </dsp:nvSpPr>
      <dsp:spPr>
        <a:xfrm>
          <a:off x="5928102" y="1423531"/>
          <a:ext cx="414305" cy="4143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27EEF-4CBC-41F4-AA83-43E8AE665E42}">
      <dsp:nvSpPr>
        <dsp:cNvPr id="0" name=""/>
        <dsp:cNvSpPr/>
      </dsp:nvSpPr>
      <dsp:spPr>
        <a:xfrm>
          <a:off x="6645483" y="1273523"/>
          <a:ext cx="1683754" cy="71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Hope on the Horizon</a:t>
          </a:r>
          <a:endParaRPr lang="en-US" sz="1500" kern="1200" dirty="0"/>
        </a:p>
      </dsp:txBody>
      <dsp:txXfrm>
        <a:off x="6645483" y="1273523"/>
        <a:ext cx="1683754" cy="7143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972A5-BF4A-443F-B88F-330151734546}"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2EA1F-5D0E-491C-9228-C76E12E7F2EA}" type="slidenum">
              <a:rPr lang="en-US" smtClean="0"/>
              <a:t>‹#›</a:t>
            </a:fld>
            <a:endParaRPr lang="en-US"/>
          </a:p>
        </p:txBody>
      </p:sp>
    </p:spTree>
    <p:extLst>
      <p:ext uri="{BB962C8B-B14F-4D97-AF65-F5344CB8AC3E}">
        <p14:creationId xmlns:p14="http://schemas.microsoft.com/office/powerpoint/2010/main" val="295219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667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807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8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217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039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16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36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349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6342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28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9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2247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svg"/><Relationship Id="rId7" Type="http://schemas.openxmlformats.org/officeDocument/2006/relationships/diagramLayout" Target="../diagrams/layout2.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Data" Target="../diagrams/data2.xml"/><Relationship Id="rId5" Type="http://schemas.openxmlformats.org/officeDocument/2006/relationships/image" Target="../media/image16.jpeg"/><Relationship Id="rId10" Type="http://schemas.microsoft.com/office/2007/relationships/diagramDrawing" Target="../diagrams/drawing2.xml"/><Relationship Id="rId4" Type="http://schemas.openxmlformats.org/officeDocument/2006/relationships/image" Target="../media/image15.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sv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hyperlink" Target="https://mymsaa.org/ms-information/treatments/guide/"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sv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sv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diagramColors" Target="../diagrams/colors6.xml"/><Relationship Id="rId3" Type="http://schemas.openxmlformats.org/officeDocument/2006/relationships/image" Target="../media/image9.svg"/><Relationship Id="rId7" Type="http://schemas.openxmlformats.org/officeDocument/2006/relationships/image" Target="../media/image39.jpeg"/><Relationship Id="rId12" Type="http://schemas.openxmlformats.org/officeDocument/2006/relationships/diagramQuickStyle" Target="../diagrams/quickStyle6.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38.jpeg"/><Relationship Id="rId11" Type="http://schemas.openxmlformats.org/officeDocument/2006/relationships/diagramLayout" Target="../diagrams/layout6.xml"/><Relationship Id="rId5" Type="http://schemas.openxmlformats.org/officeDocument/2006/relationships/image" Target="../media/image37.jpeg"/><Relationship Id="rId10" Type="http://schemas.openxmlformats.org/officeDocument/2006/relationships/diagramData" Target="../diagrams/data6.xml"/><Relationship Id="rId4" Type="http://schemas.openxmlformats.org/officeDocument/2006/relationships/image" Target="../media/image36.jpeg"/><Relationship Id="rId9" Type="http://schemas.openxmlformats.org/officeDocument/2006/relationships/image" Target="../media/image41.jpeg"/><Relationship Id="rId14"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sv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sv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3A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DBD7C-54F5-744C-6158-13F6B50F9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3853" cy="1429789"/>
          </a:xfrm>
          <a:prstGeom prst="rect">
            <a:avLst/>
          </a:prstGeom>
        </p:spPr>
      </p:pic>
      <p:sp>
        <p:nvSpPr>
          <p:cNvPr id="6" name="Rectangle 5">
            <a:extLst>
              <a:ext uri="{FF2B5EF4-FFF2-40B4-BE49-F238E27FC236}">
                <a16:creationId xmlns:a16="http://schemas.microsoft.com/office/drawing/2014/main" id="{B3A28166-C273-FC27-F676-E755F3DC8765}"/>
              </a:ext>
            </a:extLst>
          </p:cNvPr>
          <p:cNvSpPr/>
          <p:nvPr/>
        </p:nvSpPr>
        <p:spPr>
          <a:xfrm>
            <a:off x="-2" y="5934670"/>
            <a:ext cx="12192002"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DF24C436-F1B8-9F3C-A103-62D9ADBA6F71}"/>
              </a:ext>
            </a:extLst>
          </p:cNvPr>
          <p:cNvSpPr txBox="1"/>
          <p:nvPr/>
        </p:nvSpPr>
        <p:spPr>
          <a:xfrm>
            <a:off x="386542" y="1629294"/>
            <a:ext cx="9385069" cy="1107996"/>
          </a:xfrm>
          <a:prstGeom prst="rect">
            <a:avLst/>
          </a:prstGeom>
          <a:noFill/>
        </p:spPr>
        <p:txBody>
          <a:bodyPr wrap="square" rtlCol="0">
            <a:spAutoFit/>
          </a:bodyPr>
          <a:lstStyle/>
          <a:p>
            <a:r>
              <a:rPr lang="en-US" sz="6600">
                <a:solidFill>
                  <a:schemeClr val="bg1"/>
                </a:solidFill>
                <a:latin typeface="Daytona Light" panose="020B0604020202020204" pitchFamily="34" charset="0"/>
              </a:rPr>
              <a:t>Welcome to our session</a:t>
            </a:r>
          </a:p>
        </p:txBody>
      </p:sp>
      <p:pic>
        <p:nvPicPr>
          <p:cNvPr id="11" name="Picture 10">
            <a:extLst>
              <a:ext uri="{FF2B5EF4-FFF2-40B4-BE49-F238E27FC236}">
                <a16:creationId xmlns:a16="http://schemas.microsoft.com/office/drawing/2014/main" id="{EE99B6B1-F7BD-D272-EB23-874309D00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100" r="58592" b="26908"/>
          <a:stretch/>
        </p:blipFill>
        <p:spPr>
          <a:xfrm rot="16200000">
            <a:off x="-462449" y="4071564"/>
            <a:ext cx="2949141" cy="412543"/>
          </a:xfrm>
          <a:prstGeom prst="rect">
            <a:avLst/>
          </a:prstGeom>
        </p:spPr>
      </p:pic>
      <p:sp>
        <p:nvSpPr>
          <p:cNvPr id="13" name="TextBox 12">
            <a:extLst>
              <a:ext uri="{FF2B5EF4-FFF2-40B4-BE49-F238E27FC236}">
                <a16:creationId xmlns:a16="http://schemas.microsoft.com/office/drawing/2014/main" id="{5B5163E5-940E-BD44-F62A-B761E5015845}"/>
              </a:ext>
            </a:extLst>
          </p:cNvPr>
          <p:cNvSpPr txBox="1"/>
          <p:nvPr/>
        </p:nvSpPr>
        <p:spPr>
          <a:xfrm>
            <a:off x="1426657" y="3659046"/>
            <a:ext cx="10494532" cy="1754326"/>
          </a:xfrm>
          <a:prstGeom prst="rect">
            <a:avLst/>
          </a:prstGeom>
          <a:noFill/>
        </p:spPr>
        <p:txBody>
          <a:bodyPr wrap="square" rtlCol="0">
            <a:spAutoFit/>
          </a:bodyPr>
          <a:lstStyle/>
          <a:p>
            <a:r>
              <a:rPr lang="en-US" sz="5400" b="1" i="1" dirty="0">
                <a:solidFill>
                  <a:srgbClr val="FFAE47"/>
                </a:solidFill>
                <a:latin typeface="Daytona Light" panose="020B0604020202020204" pitchFamily="34" charset="0"/>
              </a:rPr>
              <a:t>Neurology and MS: A Primer for Primary Care Settings</a:t>
            </a:r>
            <a:endParaRPr lang="en-US" sz="4800" i="1" dirty="0">
              <a:solidFill>
                <a:srgbClr val="FFAE47"/>
              </a:solidFill>
              <a:latin typeface="Daytona Light" panose="020B0604020202020204" pitchFamily="34" charset="0"/>
            </a:endParaRPr>
          </a:p>
        </p:txBody>
      </p:sp>
      <p:pic>
        <p:nvPicPr>
          <p:cNvPr id="3" name="Picture 2">
            <a:extLst>
              <a:ext uri="{FF2B5EF4-FFF2-40B4-BE49-F238E27FC236}">
                <a16:creationId xmlns:a16="http://schemas.microsoft.com/office/drawing/2014/main" id="{EDA9A770-6F4C-7625-EA38-98B6A0518FCE}"/>
              </a:ext>
            </a:extLst>
          </p:cNvPr>
          <p:cNvPicPr>
            <a:picLocks noChangeAspect="1"/>
          </p:cNvPicPr>
          <p:nvPr/>
        </p:nvPicPr>
        <p:blipFill>
          <a:blip r:embed="rId4"/>
          <a:stretch>
            <a:fillRect/>
          </a:stretch>
        </p:blipFill>
        <p:spPr>
          <a:xfrm>
            <a:off x="8306914" y="5934671"/>
            <a:ext cx="3885086" cy="92332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8639-B6AE-2F75-5949-399D7250AA2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DE60BB-A6BF-07EE-957D-05F7F979398D}"/>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D5D4093E-6E19-31FD-F37D-22B861656D1E}"/>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0A0BBB34-19C2-0D49-C965-D33897217E0C}"/>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53CFB5D7-0755-A2D3-642A-80557559A28C}"/>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0543582B-528A-C3DE-BB61-D2D75EC17EC2}"/>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B539C889-0967-2C68-882E-EBA4CD089706}"/>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2EBA4674-4446-B8F9-604F-768F7297C6B2}"/>
              </a:ext>
            </a:extLst>
          </p:cNvPr>
          <p:cNvSpPr txBox="1"/>
          <p:nvPr/>
        </p:nvSpPr>
        <p:spPr>
          <a:xfrm>
            <a:off x="1052096" y="327692"/>
            <a:ext cx="10095911"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Biology rather than Phenotype</a:t>
            </a:r>
          </a:p>
        </p:txBody>
      </p:sp>
      <p:sp>
        <p:nvSpPr>
          <p:cNvPr id="10" name="Freeform 10">
            <a:extLst>
              <a:ext uri="{FF2B5EF4-FFF2-40B4-BE49-F238E27FC236}">
                <a16:creationId xmlns:a16="http://schemas.microsoft.com/office/drawing/2014/main" id="{49A185EF-9DEB-E457-5CC4-284ECEBB9D05}"/>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D49ED684-2CFC-A4FB-793F-A7B0521B7D2C}"/>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A5A60FEF-0305-ABFB-1A4B-A354466700CF}"/>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A67368DE-B3A0-9272-B5EA-0BB98FA63B00}"/>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C5DA7111-30F5-6D0A-4527-3F3E986252DD}"/>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2" name="TextBox 71">
            <a:extLst>
              <a:ext uri="{FF2B5EF4-FFF2-40B4-BE49-F238E27FC236}">
                <a16:creationId xmlns:a16="http://schemas.microsoft.com/office/drawing/2014/main" id="{6338DE1C-F308-1BC7-2E4A-3C133F4DA230}"/>
              </a:ext>
            </a:extLst>
          </p:cNvPr>
          <p:cNvSpPr txBox="1"/>
          <p:nvPr/>
        </p:nvSpPr>
        <p:spPr>
          <a:xfrm>
            <a:off x="1644953" y="4791966"/>
            <a:ext cx="8873066" cy="153888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r>
              <a:rPr lang="en-US" sz="1600" dirty="0">
                <a:solidFill>
                  <a:srgbClr val="474747"/>
                </a:solidFill>
                <a:latin typeface="Aptos Display" panose="020B0004020202020204" pitchFamily="34" charset="0"/>
                <a:ea typeface="Calibri"/>
                <a:cs typeface="Calibri"/>
              </a:rPr>
              <a:t>In MS research, a focus on "</a:t>
            </a:r>
            <a:r>
              <a:rPr lang="en-US" sz="1600" b="1" dirty="0">
                <a:solidFill>
                  <a:srgbClr val="474747"/>
                </a:solidFill>
                <a:latin typeface="Aptos Display" panose="020B0004020202020204" pitchFamily="34" charset="0"/>
                <a:ea typeface="Calibri"/>
                <a:cs typeface="Calibri"/>
              </a:rPr>
              <a:t>biology rather than phenotype</a:t>
            </a:r>
            <a:r>
              <a:rPr lang="en-US" sz="1600" dirty="0">
                <a:solidFill>
                  <a:srgbClr val="474747"/>
                </a:solidFill>
                <a:latin typeface="Aptos Display" panose="020B0004020202020204" pitchFamily="34" charset="0"/>
                <a:ea typeface="Calibri"/>
                <a:cs typeface="Calibri"/>
              </a:rPr>
              <a:t>" means scientists are investigating the </a:t>
            </a:r>
            <a:r>
              <a:rPr lang="en-US" sz="1600" b="1" dirty="0">
                <a:solidFill>
                  <a:srgbClr val="474747"/>
                </a:solidFill>
                <a:latin typeface="Aptos Display" panose="020B0004020202020204" pitchFamily="34" charset="0"/>
                <a:ea typeface="Calibri"/>
                <a:cs typeface="Calibri"/>
              </a:rPr>
              <a:t>cellular and molecular mechanisms</a:t>
            </a:r>
            <a:r>
              <a:rPr lang="en-US" sz="1600" dirty="0">
                <a:solidFill>
                  <a:srgbClr val="474747"/>
                </a:solidFill>
                <a:latin typeface="Aptos Display" panose="020B0004020202020204" pitchFamily="34" charset="0"/>
                <a:ea typeface="Calibri"/>
                <a:cs typeface="Calibri"/>
              </a:rPr>
              <a:t> driving the disease, rather than classifying patients and directing research solely by the visible clinical symptoms (phenotype).</a:t>
            </a:r>
            <a:r>
              <a:rPr lang="en-US" sz="1600" dirty="0">
                <a:solidFill>
                  <a:srgbClr val="000000"/>
                </a:solidFill>
                <a:latin typeface="Aptos Display" panose="020B0004020202020204" pitchFamily="34" charset="0"/>
                <a:ea typeface="Calibri"/>
                <a:cs typeface="Calibri"/>
              </a:rPr>
              <a:t> </a:t>
            </a:r>
          </a:p>
          <a:p>
            <a:pPr defTabSz="609630"/>
            <a:endParaRPr lang="en-US" sz="1600" dirty="0">
              <a:solidFill>
                <a:srgbClr val="000000"/>
              </a:solidFill>
              <a:latin typeface="Aptos Display" panose="020B0004020202020204" pitchFamily="34" charset="0"/>
              <a:ea typeface="Calibri"/>
              <a:cs typeface="Calibri"/>
            </a:endParaRPr>
          </a:p>
          <a:p>
            <a:pPr defTabSz="609630"/>
            <a:r>
              <a:rPr lang="en-US" sz="1600" dirty="0">
                <a:solidFill>
                  <a:srgbClr val="474747"/>
                </a:solidFill>
                <a:latin typeface="Aptos Display" panose="020B0004020202020204" pitchFamily="34" charset="0"/>
                <a:ea typeface="Calibri"/>
                <a:cs typeface="Calibri"/>
              </a:rPr>
              <a:t>This approach seeks to understand the underlying biological processes that fuel MS, providing deeper insights beyond just symptom-based categorization.</a:t>
            </a:r>
          </a:p>
        </p:txBody>
      </p:sp>
      <p:graphicFrame>
        <p:nvGraphicFramePr>
          <p:cNvPr id="18" name="Table 17">
            <a:extLst>
              <a:ext uri="{FF2B5EF4-FFF2-40B4-BE49-F238E27FC236}">
                <a16:creationId xmlns:a16="http://schemas.microsoft.com/office/drawing/2014/main" id="{ED4312DF-A8B3-7EFE-993B-79732E9D06B6}"/>
              </a:ext>
            </a:extLst>
          </p:cNvPr>
          <p:cNvGraphicFramePr>
            <a:graphicFrameLocks noGrp="1"/>
          </p:cNvGraphicFramePr>
          <p:nvPr/>
        </p:nvGraphicFramePr>
        <p:xfrm>
          <a:off x="1644953" y="1373559"/>
          <a:ext cx="8873066" cy="3210560"/>
        </p:xfrm>
        <a:graphic>
          <a:graphicData uri="http://schemas.openxmlformats.org/drawingml/2006/table">
            <a:tbl>
              <a:tblPr firstRow="1" bandRow="1">
                <a:tableStyleId>{5C22544A-7EE6-4342-B048-85BDC9FD1C3A}</a:tableStyleId>
              </a:tblPr>
              <a:tblGrid>
                <a:gridCol w="4436533">
                  <a:extLst>
                    <a:ext uri="{9D8B030D-6E8A-4147-A177-3AD203B41FA5}">
                      <a16:colId xmlns:a16="http://schemas.microsoft.com/office/drawing/2014/main" val="160449120"/>
                    </a:ext>
                  </a:extLst>
                </a:gridCol>
                <a:gridCol w="4436533">
                  <a:extLst>
                    <a:ext uri="{9D8B030D-6E8A-4147-A177-3AD203B41FA5}">
                      <a16:colId xmlns:a16="http://schemas.microsoft.com/office/drawing/2014/main" val="2113719121"/>
                    </a:ext>
                  </a:extLst>
                </a:gridCol>
              </a:tblGrid>
              <a:tr h="304800">
                <a:tc>
                  <a:txBody>
                    <a:bodyPr/>
                    <a:lstStyle/>
                    <a:p>
                      <a:pPr algn="ctr"/>
                      <a:r>
                        <a:rPr lang="en-US" sz="1600" dirty="0">
                          <a:latin typeface="Aptos Display" panose="020B0004020202020204" pitchFamily="34" charset="0"/>
                        </a:rPr>
                        <a:t>Phenotypes Model</a:t>
                      </a:r>
                    </a:p>
                  </a:txBody>
                  <a:tcPr marL="60960" marR="60960" marT="30480" marB="30480"/>
                </a:tc>
                <a:tc>
                  <a:txBody>
                    <a:bodyPr/>
                    <a:lstStyle/>
                    <a:p>
                      <a:pPr algn="ctr"/>
                      <a:r>
                        <a:rPr lang="en-US" sz="1600" dirty="0">
                          <a:latin typeface="Aptos Display" panose="020B0004020202020204" pitchFamily="34" charset="0"/>
                        </a:rPr>
                        <a:t>Newer Model</a:t>
                      </a:r>
                    </a:p>
                  </a:txBody>
                  <a:tcPr marL="60960" marR="60960" marT="30480" marB="30480"/>
                </a:tc>
                <a:extLst>
                  <a:ext uri="{0D108BD9-81ED-4DB2-BD59-A6C34878D82A}">
                    <a16:rowId xmlns:a16="http://schemas.microsoft.com/office/drawing/2014/main" val="2175851977"/>
                  </a:ext>
                </a:extLst>
              </a:tr>
              <a:tr h="29057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dirty="0">
                          <a:latin typeface="Aptos Display" panose="020B0004020202020204" pitchFamily="34" charset="0"/>
                        </a:rPr>
                        <a:t>Stages and types of disease progression in 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latin typeface="Aptos Display" panose="020B0004020202020204" pitchFamily="34" charset="0"/>
                      </a:endParaRPr>
                    </a:p>
                    <a:p>
                      <a:pPr marL="285750" indent="-285750">
                        <a:buFont typeface="Arial" panose="020B0604020202020204" pitchFamily="34" charset="0"/>
                        <a:buChar char="•"/>
                      </a:pPr>
                      <a:r>
                        <a:rPr lang="en-US" sz="1300" b="1" dirty="0">
                          <a:latin typeface="Aptos Display" panose="020B0004020202020204" pitchFamily="34" charset="0"/>
                        </a:rPr>
                        <a:t>PRODUM</a:t>
                      </a:r>
                      <a:r>
                        <a:rPr lang="en-US" sz="1300" dirty="0">
                          <a:latin typeface="Aptos Display" panose="020B0004020202020204" pitchFamily="34" charset="0"/>
                        </a:rPr>
                        <a:t> (Prodromal MS)</a:t>
                      </a:r>
                    </a:p>
                    <a:p>
                      <a:pPr marL="285750" indent="-285750">
                        <a:buFont typeface="Arial" panose="020B0604020202020204" pitchFamily="34" charset="0"/>
                        <a:buChar char="•"/>
                      </a:pPr>
                      <a:r>
                        <a:rPr lang="en-US" sz="1300" b="1" dirty="0">
                          <a:latin typeface="Aptos Display" panose="020B0004020202020204" pitchFamily="34" charset="0"/>
                        </a:rPr>
                        <a:t>RIS</a:t>
                      </a:r>
                      <a:r>
                        <a:rPr lang="en-US" sz="1300" dirty="0">
                          <a:latin typeface="Aptos Display" panose="020B0004020202020204" pitchFamily="34" charset="0"/>
                        </a:rPr>
                        <a:t> (Radiologically Isolated Syndrome)</a:t>
                      </a:r>
                    </a:p>
                    <a:p>
                      <a:pPr marL="285750" indent="-285750">
                        <a:buFont typeface="Arial" panose="020B0604020202020204" pitchFamily="34" charset="0"/>
                        <a:buChar char="•"/>
                      </a:pPr>
                      <a:r>
                        <a:rPr lang="en-US" sz="1300" b="1" dirty="0">
                          <a:latin typeface="Aptos Display" panose="020B0004020202020204" pitchFamily="34" charset="0"/>
                        </a:rPr>
                        <a:t>CIS</a:t>
                      </a:r>
                      <a:r>
                        <a:rPr lang="en-US" sz="1300" dirty="0">
                          <a:latin typeface="Aptos Display" panose="020B0004020202020204" pitchFamily="34" charset="0"/>
                        </a:rPr>
                        <a:t> (Clinically Isolated Syndrome)</a:t>
                      </a:r>
                    </a:p>
                    <a:p>
                      <a:pPr marL="285750" indent="-285750">
                        <a:buFont typeface="Arial" panose="020B0604020202020204" pitchFamily="34" charset="0"/>
                        <a:buChar char="•"/>
                      </a:pPr>
                      <a:r>
                        <a:rPr lang="en-US" sz="1300" b="1" dirty="0">
                          <a:latin typeface="Aptos Display" panose="020B0004020202020204" pitchFamily="34" charset="0"/>
                        </a:rPr>
                        <a:t>RRMS</a:t>
                      </a:r>
                      <a:r>
                        <a:rPr lang="en-US" sz="1300" dirty="0">
                          <a:latin typeface="Aptos Display" panose="020B0004020202020204" pitchFamily="34" charset="0"/>
                        </a:rPr>
                        <a:t> (Relapse-Remitting MS)</a:t>
                      </a:r>
                    </a:p>
                    <a:p>
                      <a:pPr marL="742950" lvl="1" indent="-285750">
                        <a:buFont typeface="Wingdings" panose="05000000000000000000" pitchFamily="2" charset="2"/>
                        <a:buChar char="v"/>
                      </a:pPr>
                      <a:r>
                        <a:rPr lang="en-US" sz="1300" dirty="0">
                          <a:latin typeface="Aptos Display" panose="020B0004020202020204" pitchFamily="34" charset="0"/>
                        </a:rPr>
                        <a:t>Secondary Progressive MS</a:t>
                      </a:r>
                    </a:p>
                    <a:p>
                      <a:pPr marL="742950" lvl="1" indent="-285750">
                        <a:buFont typeface="Wingdings" panose="05000000000000000000" pitchFamily="2" charset="2"/>
                        <a:buChar char="v"/>
                      </a:pPr>
                      <a:r>
                        <a:rPr lang="en-US" sz="1300" dirty="0">
                          <a:latin typeface="Aptos Display" panose="020B0004020202020204" pitchFamily="34" charset="0"/>
                        </a:rPr>
                        <a:t>Primary Progressive MS</a:t>
                      </a:r>
                    </a:p>
                    <a:p>
                      <a:pPr marL="457200" lvl="1" indent="0">
                        <a:buFont typeface="Wingdings" panose="05000000000000000000" pitchFamily="2" charset="2"/>
                        <a:buNone/>
                      </a:pPr>
                      <a:endParaRPr lang="en-US" sz="1300" dirty="0">
                        <a:latin typeface="Aptos Display" panose="020B0004020202020204" pitchFamily="34" charset="0"/>
                      </a:endParaRPr>
                    </a:p>
                    <a:p>
                      <a:pPr marL="0" lvl="0" indent="0">
                        <a:buFontTx/>
                        <a:buNone/>
                      </a:pPr>
                      <a:r>
                        <a:rPr lang="en-US" sz="1300" dirty="0">
                          <a:latin typeface="Aptos Display" panose="020B0004020202020204" pitchFamily="34" charset="0"/>
                        </a:rPr>
                        <a:t>This phenotype model allows clinicians and researchers to track MS progression, from initial signs in the prodromal phase (PRODUM) to more advanced stages like SPMS and PPMS.</a:t>
                      </a:r>
                    </a:p>
                    <a:p>
                      <a:endParaRPr lang="en-US" sz="1300" dirty="0">
                        <a:latin typeface="Aptos Display" panose="020B0004020202020204" pitchFamily="34" charset="0"/>
                      </a:endParaRPr>
                    </a:p>
                  </a:txBody>
                  <a:tcPr marL="60960" marR="60960" marT="30480" marB="30480"/>
                </a:tc>
                <a:tc>
                  <a:txBody>
                    <a:bodyPr/>
                    <a:lstStyle/>
                    <a:p>
                      <a:r>
                        <a:rPr lang="en-US" sz="1300" i="0" dirty="0">
                          <a:latin typeface="Aptos Display" panose="020B0004020202020204" pitchFamily="34" charset="0"/>
                        </a:rPr>
                        <a:t>This newer model emphasizes the underlaying mechanism of inflammatory vs. non-inflammatory disease activity, particularly focusing on neurodegeneration, which continue even in the absences of clinical relapse. </a:t>
                      </a:r>
                    </a:p>
                    <a:p>
                      <a:endParaRPr lang="en-US" sz="1300" dirty="0">
                        <a:latin typeface="Aptos Display" panose="020B0004020202020204" pitchFamily="34" charset="0"/>
                      </a:endParaRPr>
                    </a:p>
                    <a:p>
                      <a:pPr marL="342900" indent="-342900">
                        <a:buFont typeface="Arial" panose="020B0604020202020204" pitchFamily="34" charset="0"/>
                        <a:buChar char="•"/>
                      </a:pPr>
                      <a:r>
                        <a:rPr lang="en-US" sz="1300" b="1" dirty="0">
                          <a:latin typeface="Aptos Display" panose="020B0004020202020204" pitchFamily="34" charset="0"/>
                        </a:rPr>
                        <a:t>RAW</a:t>
                      </a:r>
                      <a:r>
                        <a:rPr lang="en-US" sz="1300" dirty="0">
                          <a:latin typeface="Aptos Display" panose="020B0004020202020204" pitchFamily="34" charset="0"/>
                        </a:rPr>
                        <a:t> (Relapse-Associated Worsening)</a:t>
                      </a:r>
                    </a:p>
                    <a:p>
                      <a:pPr marL="342900" indent="-342900">
                        <a:buFont typeface="Arial" panose="020B0604020202020204" pitchFamily="34" charset="0"/>
                        <a:buChar char="•"/>
                      </a:pPr>
                      <a:r>
                        <a:rPr lang="en-US" sz="1300" b="1" dirty="0">
                          <a:latin typeface="Aptos Display" panose="020B0004020202020204" pitchFamily="34" charset="0"/>
                        </a:rPr>
                        <a:t>PIRA</a:t>
                      </a:r>
                      <a:r>
                        <a:rPr lang="en-US" sz="1300" dirty="0">
                          <a:latin typeface="Aptos Display" panose="020B0004020202020204" pitchFamily="34" charset="0"/>
                        </a:rPr>
                        <a:t> (Progression Independent of Relapse Activity)</a:t>
                      </a:r>
                    </a:p>
                    <a:p>
                      <a:pPr marL="0" indent="0">
                        <a:buFont typeface="Arial" panose="020B0604020202020204" pitchFamily="34" charset="0"/>
                        <a:buNone/>
                      </a:pPr>
                      <a:endParaRPr lang="en-US" sz="1300" dirty="0">
                        <a:latin typeface="Aptos Display" panose="020B0004020202020204" pitchFamily="34" charset="0"/>
                      </a:endParaRPr>
                    </a:p>
                    <a:p>
                      <a:pPr marL="0" indent="0">
                        <a:buFont typeface="Arial" panose="020B0604020202020204" pitchFamily="34" charset="0"/>
                        <a:buNone/>
                      </a:pPr>
                      <a:r>
                        <a:rPr lang="en-US" sz="1300" dirty="0">
                          <a:latin typeface="Aptos Display" panose="020B0004020202020204" pitchFamily="34" charset="0"/>
                        </a:rPr>
                        <a:t>By distinguishing RAW and PIRA, clinicians can better tailor treatments and anticipate disease trajectories, focusing not only on relapse management but also on reducing the risk of neurodegeneration in MS. This dual approach is becoming central to modern MS management.</a:t>
                      </a:r>
                    </a:p>
                    <a:p>
                      <a:endParaRPr lang="en-US" sz="1300" dirty="0">
                        <a:latin typeface="Aptos Display" panose="020B0004020202020204" pitchFamily="34" charset="0"/>
                      </a:endParaRPr>
                    </a:p>
                  </a:txBody>
                  <a:tcPr marL="60960" marR="60960" marT="30480" marB="30480"/>
                </a:tc>
                <a:extLst>
                  <a:ext uri="{0D108BD9-81ED-4DB2-BD59-A6C34878D82A}">
                    <a16:rowId xmlns:a16="http://schemas.microsoft.com/office/drawing/2014/main" val="1487704805"/>
                  </a:ext>
                </a:extLst>
              </a:tr>
            </a:tbl>
          </a:graphicData>
        </a:graphic>
      </p:graphicFrame>
    </p:spTree>
    <p:extLst>
      <p:ext uri="{BB962C8B-B14F-4D97-AF65-F5344CB8AC3E}">
        <p14:creationId xmlns:p14="http://schemas.microsoft.com/office/powerpoint/2010/main" val="323373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45962" y="-659780"/>
            <a:ext cx="720477" cy="1971123"/>
            <a:chOff x="0" y="0"/>
            <a:chExt cx="284633" cy="778715"/>
          </a:xfrm>
          <a:solidFill>
            <a:schemeClr val="tx2">
              <a:lumMod val="20000"/>
              <a:lumOff val="80000"/>
            </a:schemeClr>
          </a:solidFill>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352902" y="6535896"/>
            <a:ext cx="12897803" cy="547945"/>
            <a:chOff x="0" y="0"/>
            <a:chExt cx="5095428" cy="216472"/>
          </a:xfrm>
          <a:solidFill>
            <a:schemeClr val="tx2">
              <a:lumMod val="75000"/>
            </a:schemeClr>
          </a:solidFill>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p:cNvSpPr txBox="1"/>
          <p:nvPr/>
        </p:nvSpPr>
        <p:spPr>
          <a:xfrm>
            <a:off x="694892" y="2204740"/>
            <a:ext cx="10373741" cy="1876091"/>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rPr>
              <a:t>Evolution of MS Diagnosis</a:t>
            </a:r>
          </a:p>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rPr>
              <a:t>50 Years of Progress in MS Care</a:t>
            </a:r>
          </a:p>
        </p:txBody>
      </p:sp>
      <p:sp>
        <p:nvSpPr>
          <p:cNvPr id="9" name="TextBox 9"/>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325562" y="-659780"/>
            <a:ext cx="720477" cy="1971123"/>
            <a:chOff x="0" y="0"/>
            <a:chExt cx="284633" cy="778715"/>
          </a:xfrm>
          <a:solidFill>
            <a:schemeClr val="accent1">
              <a:lumMod val="75000"/>
            </a:schemeClr>
          </a:solidFill>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1" descr="A black and blue text with red letters&#10;&#10;Description automatically generated">
            <a:extLst>
              <a:ext uri="{FF2B5EF4-FFF2-40B4-BE49-F238E27FC236}">
                <a16:creationId xmlns:a16="http://schemas.microsoft.com/office/drawing/2014/main" id="{AC8522CE-A4A4-FB17-8286-2597865E79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1978" y="138821"/>
            <a:ext cx="1444862" cy="592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01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30FBB-51D4-7BAD-8F9B-170CBCDA24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A15397-3E84-A78A-573A-2A2E6AFCA155}"/>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C1E43DD9-9D64-A5C8-6E75-B18A078B5155}"/>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175A86F1-0E7E-F0C9-F6E4-22E9A299C0EB}"/>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95CEE271-E2BE-797D-73E1-1E59B4312FE3}"/>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887F0240-F54F-08F9-EBEB-6A2825C7D7EB}"/>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CDE130B1-3F9C-184D-65A2-52A7BEF7A6F7}"/>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68E2EB5D-047C-AB8D-3D80-44D9DA800C7C}"/>
              </a:ext>
            </a:extLst>
          </p:cNvPr>
          <p:cNvSpPr txBox="1"/>
          <p:nvPr/>
        </p:nvSpPr>
        <p:spPr>
          <a:xfrm>
            <a:off x="3454400" y="158519"/>
            <a:ext cx="5691452" cy="901465"/>
          </a:xfrm>
          <a:prstGeom prst="rect">
            <a:avLst/>
          </a:prstGeom>
        </p:spPr>
        <p:txBody>
          <a:bodyPr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MS Diagnosis</a:t>
            </a:r>
          </a:p>
        </p:txBody>
      </p:sp>
      <p:sp>
        <p:nvSpPr>
          <p:cNvPr id="9" name="TextBox 9">
            <a:extLst>
              <a:ext uri="{FF2B5EF4-FFF2-40B4-BE49-F238E27FC236}">
                <a16:creationId xmlns:a16="http://schemas.microsoft.com/office/drawing/2014/main" id="{435E7A49-FACD-6E78-0736-70BCB937947A}"/>
              </a:ext>
            </a:extLst>
          </p:cNvPr>
          <p:cNvSpPr txBox="1"/>
          <p:nvPr/>
        </p:nvSpPr>
        <p:spPr>
          <a:xfrm>
            <a:off x="1306185" y="5450872"/>
            <a:ext cx="9579630" cy="553998"/>
          </a:xfrm>
          <a:prstGeom prst="rect">
            <a:avLst/>
          </a:prstGeom>
        </p:spPr>
        <p:txBody>
          <a:bodyPr wrap="square" lIns="0" tIns="0" rIns="0" bIns="0" rtlCol="0" anchor="t">
            <a:spAutoFit/>
          </a:bodyPr>
          <a:lstStyle/>
          <a:p>
            <a:pPr algn="just" defTabSz="609630"/>
            <a:r>
              <a:rPr lang="en-US" sz="1200" b="1" dirty="0">
                <a:solidFill>
                  <a:prstClr val="black"/>
                </a:solidFill>
                <a:latin typeface="Aptos Display" panose="020B0004020202020204" pitchFamily="34" charset="0"/>
              </a:rPr>
              <a:t>Early diagnosis and treatment of MS can lead to better long-term outcomes, making the ongoing evolution of diagnostic criteria essential in clinical practice. The McDonald Criteria have become a critical tool in MS diagnosis, enabling providers to balance the need for an accurate diagnosis with the goal of early, effective treatment.</a:t>
            </a:r>
          </a:p>
        </p:txBody>
      </p:sp>
      <p:sp>
        <p:nvSpPr>
          <p:cNvPr id="10" name="Freeform 10">
            <a:extLst>
              <a:ext uri="{FF2B5EF4-FFF2-40B4-BE49-F238E27FC236}">
                <a16:creationId xmlns:a16="http://schemas.microsoft.com/office/drawing/2014/main" id="{E865ED96-F23C-7345-65E3-7DAC12471468}"/>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2662955A-20CC-26A9-3A2D-C659461711E3}"/>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A771E15B-645D-7442-02A2-D18AC1A2B452}"/>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F71654F4-C86C-C4EA-CDDE-BF2D4479D7DC}"/>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69ABA255-10A3-7525-9F97-A9FE3BAE98B8}"/>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0B9D9416-40DF-0F7F-0995-25575DB76A56}"/>
              </a:ext>
            </a:extLst>
          </p:cNvPr>
          <p:cNvSpPr txBox="1"/>
          <p:nvPr/>
        </p:nvSpPr>
        <p:spPr>
          <a:xfrm>
            <a:off x="1190172" y="1183036"/>
            <a:ext cx="9695643" cy="4297715"/>
          </a:xfrm>
          <a:prstGeom prst="rect">
            <a:avLst/>
          </a:prstGeom>
          <a:noFill/>
        </p:spPr>
        <p:txBody>
          <a:bodyPr wrap="square">
            <a:spAutoFit/>
          </a:bodyPr>
          <a:lstStyle/>
          <a:p>
            <a:pPr algn="just" defTabSz="609630">
              <a:lnSpc>
                <a:spcPct val="150000"/>
              </a:lnSpc>
            </a:pPr>
            <a:r>
              <a:rPr lang="en-US" sz="1333" b="1" dirty="0">
                <a:solidFill>
                  <a:prstClr val="black"/>
                </a:solidFill>
                <a:latin typeface="Aptos Display" panose="020B0004020202020204" pitchFamily="34" charset="0"/>
              </a:rPr>
              <a:t>Evolving Diagnostic Criteria:</a:t>
            </a:r>
          </a:p>
          <a:p>
            <a:pPr marL="190510" indent="-190510"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Overview of how diagnostic thresholds for MS have been lowered to facilitate earlier treatment.</a:t>
            </a:r>
          </a:p>
          <a:p>
            <a:pPr marL="190510" indent="-190510"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Emphasis on the importance of early intervention in improving patient outcomes.</a:t>
            </a:r>
          </a:p>
          <a:p>
            <a:pPr marL="190510" indent="-190510"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The </a:t>
            </a:r>
            <a:r>
              <a:rPr lang="en-US" sz="1333" b="1" dirty="0">
                <a:solidFill>
                  <a:prstClr val="black"/>
                </a:solidFill>
                <a:latin typeface="Aptos Display" panose="020B0004020202020204" pitchFamily="34" charset="0"/>
              </a:rPr>
              <a:t>McDonald Criteria</a:t>
            </a:r>
            <a:r>
              <a:rPr lang="en-US" sz="1333" dirty="0">
                <a:solidFill>
                  <a:prstClr val="black"/>
                </a:solidFill>
                <a:latin typeface="Aptos Display" panose="020B0004020202020204" pitchFamily="34" charset="0"/>
              </a:rPr>
              <a:t> are a set of internationally recognized guidelines for diagnosing Multiple Sclerosis (MS). First developed in 2001 and updated several times (most recently at ECTRIMS 2025),</a:t>
            </a:r>
            <a:endParaRPr lang="en-US" sz="1333" b="1" dirty="0">
              <a:solidFill>
                <a:prstClr val="black"/>
              </a:solidFill>
              <a:latin typeface="Aptos Display" panose="020B0004020202020204" pitchFamily="34" charset="0"/>
            </a:endParaRPr>
          </a:p>
          <a:p>
            <a:pPr algn="just" defTabSz="609630">
              <a:lnSpc>
                <a:spcPct val="150000"/>
              </a:lnSpc>
            </a:pPr>
            <a:r>
              <a:rPr lang="en-US" sz="1333" b="1" dirty="0">
                <a:solidFill>
                  <a:prstClr val="black"/>
                </a:solidFill>
                <a:latin typeface="Aptos Display" panose="020B0004020202020204" pitchFamily="34" charset="0"/>
              </a:rPr>
              <a:t>2025 Revisions Highlights </a:t>
            </a:r>
          </a:p>
          <a:p>
            <a:pPr algn="just" defTabSz="609630">
              <a:lnSpc>
                <a:spcPct val="150000"/>
              </a:lnSpc>
            </a:pPr>
            <a:r>
              <a:rPr lang="en-US" sz="1333" dirty="0">
                <a:solidFill>
                  <a:prstClr val="black"/>
                </a:solidFill>
                <a:latin typeface="Aptos Display" panose="020B0004020202020204" pitchFamily="34" charset="0"/>
              </a:rPr>
              <a:t>The most recent revision in 2025 aimed to further clarify DIT and DIS requirements and included:</a:t>
            </a:r>
          </a:p>
          <a:p>
            <a:pPr marL="304815" lvl="1"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Refinements to MRI guidelines to improve diagnostic accuracy.</a:t>
            </a:r>
          </a:p>
          <a:p>
            <a:pPr marL="304815" lvl="1"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Emphasis on biomarkers, such as the presence of OCBs, to support diagnosis in cases with limited clinical evidence.</a:t>
            </a:r>
          </a:p>
          <a:p>
            <a:pPr marL="800140" lvl="2" indent="-190510" algn="just" defTabSz="609630">
              <a:lnSpc>
                <a:spcPct val="150000"/>
              </a:lnSpc>
              <a:buFont typeface="Wingdings" panose="05000000000000000000" pitchFamily="2" charset="2"/>
              <a:buChar char="§"/>
            </a:pPr>
            <a:r>
              <a:rPr lang="en-US" sz="1333" b="1" dirty="0">
                <a:solidFill>
                  <a:prstClr val="black"/>
                </a:solidFill>
                <a:latin typeface="Aptos Display" panose="020B0004020202020204" pitchFamily="34" charset="0"/>
              </a:rPr>
              <a:t>Neurofilament light - </a:t>
            </a:r>
            <a:r>
              <a:rPr lang="en-US" sz="1333" dirty="0">
                <a:solidFill>
                  <a:prstClr val="black"/>
                </a:solidFill>
                <a:latin typeface="Aptos Display" panose="020B0004020202020204" pitchFamily="34" charset="0"/>
              </a:rPr>
              <a:t>a protein in the body that can be measured in the blood, cerebrospinal fluid (CSF), or plasma to help diagnose and monitor multiple sclerosis (MS)</a:t>
            </a:r>
            <a:endParaRPr lang="en-US" sz="1333" b="1" dirty="0">
              <a:solidFill>
                <a:prstClr val="black"/>
              </a:solidFill>
              <a:latin typeface="Aptos Display" panose="020B0004020202020204" pitchFamily="34" charset="0"/>
            </a:endParaRPr>
          </a:p>
          <a:p>
            <a:pPr marL="800140" lvl="2" indent="-190510" algn="just" defTabSz="609630">
              <a:lnSpc>
                <a:spcPct val="150000"/>
              </a:lnSpc>
              <a:buFont typeface="Wingdings" panose="05000000000000000000" pitchFamily="2" charset="2"/>
              <a:buChar char="§"/>
            </a:pPr>
            <a:r>
              <a:rPr lang="en-US" sz="1333" b="1" dirty="0">
                <a:solidFill>
                  <a:prstClr val="black"/>
                </a:solidFill>
                <a:latin typeface="Aptos Display" panose="020B0004020202020204" pitchFamily="34" charset="0"/>
              </a:rPr>
              <a:t>GFAP (Glial fibrillary acidic protein) - </a:t>
            </a:r>
            <a:r>
              <a:rPr lang="en-US" sz="1333" dirty="0">
                <a:solidFill>
                  <a:srgbClr val="474747"/>
                </a:solidFill>
                <a:latin typeface="Aptos Display" panose="020B0004020202020204" pitchFamily="34" charset="0"/>
              </a:rPr>
              <a:t>is </a:t>
            </a:r>
            <a:r>
              <a:rPr lang="en-US" sz="1333" dirty="0">
                <a:solidFill>
                  <a:prstClr val="black"/>
                </a:solidFill>
                <a:latin typeface="Aptos Display" panose="020B0004020202020204" pitchFamily="34" charset="0"/>
              </a:rPr>
              <a:t>a biomarker that can help identify and predict the progression of MS</a:t>
            </a:r>
            <a:endParaRPr lang="en-US" sz="1333" b="1" dirty="0">
              <a:solidFill>
                <a:prstClr val="black"/>
              </a:solidFill>
              <a:latin typeface="Aptos Display" panose="020B0004020202020204" pitchFamily="34" charset="0"/>
            </a:endParaRPr>
          </a:p>
          <a:p>
            <a:pPr marL="609630" lvl="2" algn="just" defTabSz="609630">
              <a:lnSpc>
                <a:spcPct val="150000"/>
              </a:lnSpc>
              <a:buFont typeface="Arial" panose="020B0604020202020204" pitchFamily="34" charset="0"/>
              <a:buChar char="•"/>
            </a:pPr>
            <a:r>
              <a:rPr lang="en-US" sz="1333" dirty="0">
                <a:solidFill>
                  <a:prstClr val="black"/>
                </a:solidFill>
                <a:latin typeface="Aptos Display" panose="020B0004020202020204" pitchFamily="34" charset="0"/>
              </a:rPr>
              <a:t>Additional imaging techniques to detect subtler lesions, potentially allowing for even earlier intervention.</a:t>
            </a:r>
          </a:p>
          <a:p>
            <a:pPr algn="just" defTabSz="609630"/>
            <a:endParaRPr lang="en-US" sz="1333" b="1"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6954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8107-44CC-5C61-92FD-BCDD59E149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D713B4-9F9E-EF2C-2D18-D2E8F6764D44}"/>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12DF2435-4AD9-E51A-2831-9EA43013A7F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C9816EDE-8033-5FCE-3954-6ED503961C73}"/>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5400D277-5F2F-5BD6-E97A-8FC266398AEA}"/>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80847C35-9E1B-AB2D-6F45-6F80CD8100FD}"/>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DF7C7159-6601-4F6B-28A9-5B237475E1FE}"/>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8F2ADD50-5406-D715-7397-D475CF949C6F}"/>
              </a:ext>
            </a:extLst>
          </p:cNvPr>
          <p:cNvSpPr txBox="1"/>
          <p:nvPr/>
        </p:nvSpPr>
        <p:spPr>
          <a:xfrm>
            <a:off x="1048459" y="267294"/>
            <a:ext cx="10099923" cy="677108"/>
          </a:xfrm>
          <a:prstGeom prst="rect">
            <a:avLst/>
          </a:prstGeom>
        </p:spPr>
        <p:txBody>
          <a:bodyPr wrap="square" lIns="0" tIns="0" rIns="0" bIns="0" rtlCol="0" anchor="t">
            <a:spAutoFit/>
          </a:bodyPr>
          <a:lstStyle/>
          <a:p>
            <a:pPr algn="ctr" defTabSz="609630"/>
            <a:r>
              <a:rPr lang="en-US" sz="4400" b="1" dirty="0">
                <a:solidFill>
                  <a:srgbClr val="1F497D">
                    <a:lumMod val="50000"/>
                  </a:srgbClr>
                </a:solidFill>
                <a:latin typeface="Century Gothic Paneuropean Bold"/>
                <a:ea typeface="Century Gothic Paneuropean Bold"/>
                <a:cs typeface="Century Gothic Paneuropean Bold"/>
                <a:sym typeface="Century Gothic Paneuropean Bold"/>
              </a:rPr>
              <a:t> </a:t>
            </a:r>
            <a:r>
              <a:rPr lang="en-US" sz="44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Diagnostic Advancements</a:t>
            </a:r>
          </a:p>
        </p:txBody>
      </p:sp>
      <p:sp>
        <p:nvSpPr>
          <p:cNvPr id="9" name="TextBox 9">
            <a:extLst>
              <a:ext uri="{FF2B5EF4-FFF2-40B4-BE49-F238E27FC236}">
                <a16:creationId xmlns:a16="http://schemas.microsoft.com/office/drawing/2014/main" id="{49038256-9690-2E50-A36C-EB94AFCCF987}"/>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AEE76843-C328-B4FE-4177-B73C5254599B}"/>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9A088402-3372-8225-E1F9-F8BD04C17F04}"/>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878D6938-B8F4-6EB6-C5C2-DD5CEC2DE853}"/>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A31243A7-3B87-3BAA-9AC4-91F2BA7D1F59}"/>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C016B75E-0D81-B939-D371-6E6C9828F932}"/>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7" descr="Update on Multiple Sclerosis Molecular Biomarkers to Monitor Treatment  Effects">
            <a:extLst>
              <a:ext uri="{FF2B5EF4-FFF2-40B4-BE49-F238E27FC236}">
                <a16:creationId xmlns:a16="http://schemas.microsoft.com/office/drawing/2014/main" id="{A2DE44CA-E88F-A190-58FA-E9BB6D8798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0800" y="1639501"/>
            <a:ext cx="2844867" cy="1447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The current role of MRI in differentiating multiple sclerosis from its  imaging mimics | Nature Reviews Neurology">
            <a:extLst>
              <a:ext uri="{FF2B5EF4-FFF2-40B4-BE49-F238E27FC236}">
                <a16:creationId xmlns:a16="http://schemas.microsoft.com/office/drawing/2014/main" id="{96394D88-3E93-DE5E-773E-E8581004A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838" y="3497682"/>
            <a:ext cx="2576791" cy="2063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TextBox 15">
            <a:extLst>
              <a:ext uri="{FF2B5EF4-FFF2-40B4-BE49-F238E27FC236}">
                <a16:creationId xmlns:a16="http://schemas.microsoft.com/office/drawing/2014/main" id="{7593E9DF-049A-AC7F-0293-054C0A891039}"/>
              </a:ext>
            </a:extLst>
          </p:cNvPr>
          <p:cNvGraphicFramePr/>
          <p:nvPr/>
        </p:nvGraphicFramePr>
        <p:xfrm>
          <a:off x="1270000" y="1577220"/>
          <a:ext cx="5892801" cy="42573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5114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45962" y="-659780"/>
            <a:ext cx="720477" cy="1971123"/>
            <a:chOff x="0" y="0"/>
            <a:chExt cx="284633" cy="778715"/>
          </a:xfrm>
          <a:solidFill>
            <a:schemeClr val="tx2">
              <a:lumMod val="20000"/>
              <a:lumOff val="80000"/>
            </a:schemeClr>
          </a:solidFill>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352902" y="6535896"/>
            <a:ext cx="12897803" cy="547945"/>
            <a:chOff x="0" y="0"/>
            <a:chExt cx="5095428" cy="216472"/>
          </a:xfrm>
          <a:solidFill>
            <a:schemeClr val="tx2">
              <a:lumMod val="75000"/>
            </a:schemeClr>
          </a:solidFill>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p:cNvSpPr txBox="1"/>
          <p:nvPr/>
        </p:nvSpPr>
        <p:spPr>
          <a:xfrm>
            <a:off x="694892" y="2204740"/>
            <a:ext cx="10373741"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cs typeface="Century Gothic Paneuropean Bold"/>
              </a:rPr>
              <a:t>Philosophy of MS Treatment </a:t>
            </a:r>
          </a:p>
        </p:txBody>
      </p:sp>
      <p:sp>
        <p:nvSpPr>
          <p:cNvPr id="9" name="TextBox 9"/>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325562" y="-659780"/>
            <a:ext cx="720477" cy="1971123"/>
            <a:chOff x="0" y="0"/>
            <a:chExt cx="284633" cy="778715"/>
          </a:xfrm>
          <a:solidFill>
            <a:schemeClr val="accent1">
              <a:lumMod val="75000"/>
            </a:schemeClr>
          </a:solidFill>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1" descr="A black and blue text with red letters&#10;&#10;Description automatically generated">
            <a:extLst>
              <a:ext uri="{FF2B5EF4-FFF2-40B4-BE49-F238E27FC236}">
                <a16:creationId xmlns:a16="http://schemas.microsoft.com/office/drawing/2014/main" id="{AC8522CE-A4A4-FB17-8286-2597865E79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1978" y="138821"/>
            <a:ext cx="1444862" cy="592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69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DDDC2-0999-F49E-CDA0-2CBC2CD9A55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29E23D-EDC0-0A72-6FA6-F9325434857F}"/>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598761B0-F3F4-9443-3D0E-58151AECE545}"/>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8D89DC3D-4A95-2D15-BEDB-B91E61C1CAD0}"/>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D3791663-B367-8403-88DC-57B9E93F7FD4}"/>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9F04A52D-7515-1C25-5787-FB674EB20DF3}"/>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711DD835-0916-A54E-D628-A602CFE60259}"/>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07961102-CEB8-AC50-CE4B-E9D27353C161}"/>
              </a:ext>
            </a:extLst>
          </p:cNvPr>
          <p:cNvSpPr txBox="1"/>
          <p:nvPr/>
        </p:nvSpPr>
        <p:spPr>
          <a:xfrm>
            <a:off x="1473200" y="277561"/>
            <a:ext cx="8652123"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Shared-Decision Making</a:t>
            </a:r>
          </a:p>
        </p:txBody>
      </p:sp>
      <p:sp>
        <p:nvSpPr>
          <p:cNvPr id="9" name="TextBox 9">
            <a:extLst>
              <a:ext uri="{FF2B5EF4-FFF2-40B4-BE49-F238E27FC236}">
                <a16:creationId xmlns:a16="http://schemas.microsoft.com/office/drawing/2014/main" id="{930C3612-588B-22EB-CCB1-B5A4E040D30C}"/>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0A7173A9-5470-5396-7D02-27D592C650A5}"/>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87D8A9DF-3040-67D1-C7D0-FB759E11B32F}"/>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E53B8903-586B-C324-DCE0-DBB54798A16E}"/>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B88140EB-E793-6878-73A0-9AD0F5CCF94C}"/>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87E38A44-B1BE-393D-14E2-E3FD05D37D8E}"/>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5" name="Rectangle: Rounded Corners 14">
            <a:extLst>
              <a:ext uri="{FF2B5EF4-FFF2-40B4-BE49-F238E27FC236}">
                <a16:creationId xmlns:a16="http://schemas.microsoft.com/office/drawing/2014/main" id="{BD15236B-AA96-3E71-6848-6F07C6386A8A}"/>
              </a:ext>
            </a:extLst>
          </p:cNvPr>
          <p:cNvSpPr/>
          <p:nvPr/>
        </p:nvSpPr>
        <p:spPr>
          <a:xfrm>
            <a:off x="1046039" y="5070847"/>
            <a:ext cx="10099923" cy="8128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p>
            <a:pPr algn="ctr" defTabSz="609630"/>
            <a:r>
              <a:rPr lang="en-US" sz="1333" b="1" dirty="0">
                <a:solidFill>
                  <a:srgbClr val="4F81BD">
                    <a:lumMod val="50000"/>
                  </a:srgbClr>
                </a:solidFill>
                <a:latin typeface="Aptos Display" panose="020B0004020202020204" pitchFamily="34" charset="0"/>
              </a:rPr>
              <a:t>Shared decision-making is essential for creating a supportive healthcare environment that prioritizes the patient's voice and promotes overall wellness in managing MS.</a:t>
            </a:r>
          </a:p>
          <a:p>
            <a:pPr algn="ctr" defTabSz="609630"/>
            <a:endParaRPr lang="en-US" sz="1200" dirty="0">
              <a:solidFill>
                <a:prstClr val="white"/>
              </a:solidFill>
              <a:latin typeface="Calibri"/>
            </a:endParaRPr>
          </a:p>
        </p:txBody>
      </p:sp>
      <p:graphicFrame>
        <p:nvGraphicFramePr>
          <p:cNvPr id="18" name="TextBox 15">
            <a:extLst>
              <a:ext uri="{FF2B5EF4-FFF2-40B4-BE49-F238E27FC236}">
                <a16:creationId xmlns:a16="http://schemas.microsoft.com/office/drawing/2014/main" id="{308A4BE1-82EE-7367-C688-369D7E4F40E0}"/>
              </a:ext>
            </a:extLst>
          </p:cNvPr>
          <p:cNvGraphicFramePr/>
          <p:nvPr/>
        </p:nvGraphicFramePr>
        <p:xfrm>
          <a:off x="1046039" y="1408993"/>
          <a:ext cx="9825162" cy="3549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851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F11D-5C26-AF37-8EE0-DBFDFF99BF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3475D2-FF96-1035-5457-86B2324B9024}"/>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3A5D5FA7-1E19-B566-51F9-943D74F86FBD}"/>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8E513AA5-A485-C864-04B9-AA5B8B601486}"/>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26FE8460-432E-11C8-A855-F08B61135D43}"/>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9AD29CA4-2C8C-4489-0EA7-C70749F74EB0}"/>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EF448311-5F77-02E9-AC56-4C2B0785EA1C}"/>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9CBE606F-ADA7-63B4-DDC9-8FA68FD93FE8}"/>
              </a:ext>
            </a:extLst>
          </p:cNvPr>
          <p:cNvSpPr txBox="1"/>
          <p:nvPr/>
        </p:nvSpPr>
        <p:spPr>
          <a:xfrm>
            <a:off x="1196220" y="470899"/>
            <a:ext cx="9799562" cy="738664"/>
          </a:xfrm>
          <a:prstGeom prst="rect">
            <a:avLst/>
          </a:prstGeom>
        </p:spPr>
        <p:txBody>
          <a:bodyPr wrap="square" lIns="0" tIns="0" rIns="0" bIns="0" rtlCol="0" anchor="t">
            <a:spAutoFit/>
          </a:bodyPr>
          <a:lstStyle/>
          <a:p>
            <a:pPr algn="ctr" defTabSz="609630"/>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Philosophy of Treatment</a:t>
            </a:r>
            <a:endParaRPr lang="en-US" sz="4800" b="1" dirty="0">
              <a:solidFill>
                <a:srgbClr val="1F497D">
                  <a:lumMod val="50000"/>
                </a:srgbClr>
              </a:solidFill>
              <a:latin typeface="Aptos Display" panose="020B0004020202020204" pitchFamily="34" charset="0"/>
              <a:ea typeface="Century Gothic Paneuropean Bold"/>
              <a:cs typeface="Century Gothic Paneuropean Bold"/>
            </a:endParaRPr>
          </a:p>
        </p:txBody>
      </p:sp>
      <p:sp>
        <p:nvSpPr>
          <p:cNvPr id="9" name="TextBox 9">
            <a:extLst>
              <a:ext uri="{FF2B5EF4-FFF2-40B4-BE49-F238E27FC236}">
                <a16:creationId xmlns:a16="http://schemas.microsoft.com/office/drawing/2014/main" id="{3C763A04-9E78-C3BB-24C8-C91D0B55998D}"/>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A83770C8-0455-E0DA-F1A6-600737AF9972}"/>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0B0F4A6A-1515-9720-A2F9-88BD404E377B}"/>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B2E919E9-475D-335A-C4EA-D08694F1046B}"/>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ED9684C9-9708-9D77-565F-DF225112905D}"/>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BB7ECD85-93CF-1159-4401-25A1E2A78CD5}"/>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aphicFrame>
        <p:nvGraphicFramePr>
          <p:cNvPr id="18" name="Table 17">
            <a:extLst>
              <a:ext uri="{FF2B5EF4-FFF2-40B4-BE49-F238E27FC236}">
                <a16:creationId xmlns:a16="http://schemas.microsoft.com/office/drawing/2014/main" id="{33FC3433-CB88-709A-D540-D6D45B7DABE5}"/>
              </a:ext>
            </a:extLst>
          </p:cNvPr>
          <p:cNvGraphicFramePr>
            <a:graphicFrameLocks noGrp="1"/>
          </p:cNvGraphicFramePr>
          <p:nvPr/>
        </p:nvGraphicFramePr>
        <p:xfrm>
          <a:off x="1642701" y="1608667"/>
          <a:ext cx="8127999" cy="460586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0795043"/>
                    </a:ext>
                  </a:extLst>
                </a:gridCol>
                <a:gridCol w="2709333">
                  <a:extLst>
                    <a:ext uri="{9D8B030D-6E8A-4147-A177-3AD203B41FA5}">
                      <a16:colId xmlns:a16="http://schemas.microsoft.com/office/drawing/2014/main" val="944909946"/>
                    </a:ext>
                  </a:extLst>
                </a:gridCol>
                <a:gridCol w="2709333">
                  <a:extLst>
                    <a:ext uri="{9D8B030D-6E8A-4147-A177-3AD203B41FA5}">
                      <a16:colId xmlns:a16="http://schemas.microsoft.com/office/drawing/2014/main" val="3515760118"/>
                    </a:ext>
                  </a:extLst>
                </a:gridCol>
              </a:tblGrid>
              <a:tr h="548640">
                <a:tc>
                  <a:txBody>
                    <a:bodyPr/>
                    <a:lstStyle/>
                    <a:p>
                      <a:pPr algn="ctr"/>
                      <a:r>
                        <a:rPr lang="en-US" sz="1600">
                          <a:latin typeface="Aptos Display" panose="020B0004020202020204" pitchFamily="34" charset="0"/>
                        </a:rPr>
                        <a:t>When to Start Treatment</a:t>
                      </a:r>
                    </a:p>
                    <a:p>
                      <a:pPr lvl="0" algn="ctr">
                        <a:buNone/>
                      </a:pPr>
                      <a:r>
                        <a:rPr lang="en-US" sz="1600" i="1">
                          <a:latin typeface="Aptos Display" panose="020B0004020202020204" pitchFamily="34" charset="0"/>
                        </a:rPr>
                        <a:t>What to Start</a:t>
                      </a:r>
                    </a:p>
                  </a:txBody>
                  <a:tcPr marL="60960" marR="60960" marT="30480" marB="30480"/>
                </a:tc>
                <a:tc>
                  <a:txBody>
                    <a:bodyPr/>
                    <a:lstStyle/>
                    <a:p>
                      <a:pPr algn="ctr"/>
                      <a:r>
                        <a:rPr lang="en-US" sz="1600">
                          <a:latin typeface="Aptos Display" panose="020B0004020202020204" pitchFamily="34" charset="0"/>
                        </a:rPr>
                        <a:t>When to Switch Treatment</a:t>
                      </a:r>
                    </a:p>
                  </a:txBody>
                  <a:tcPr marL="60960" marR="60960" marT="30480" marB="30480"/>
                </a:tc>
                <a:tc>
                  <a:txBody>
                    <a:bodyPr/>
                    <a:lstStyle/>
                    <a:p>
                      <a:pPr algn="ctr"/>
                      <a:r>
                        <a:rPr lang="en-US" sz="1600" dirty="0">
                          <a:latin typeface="Aptos Display" panose="020B0004020202020204" pitchFamily="34" charset="0"/>
                        </a:rPr>
                        <a:t>When to Stop Treatment</a:t>
                      </a:r>
                    </a:p>
                  </a:txBody>
                  <a:tcPr marL="60960" marR="60960" marT="30480" marB="30480"/>
                </a:tc>
                <a:extLst>
                  <a:ext uri="{0D108BD9-81ED-4DB2-BD59-A6C34878D82A}">
                    <a16:rowId xmlns:a16="http://schemas.microsoft.com/office/drawing/2014/main" val="2285525236"/>
                  </a:ext>
                </a:extLst>
              </a:tr>
              <a:tr h="3810000">
                <a:tc>
                  <a:txBody>
                    <a:bodyPr/>
                    <a:lstStyle/>
                    <a:p>
                      <a:pPr marL="171450" indent="-171450" algn="l">
                        <a:lnSpc>
                          <a:spcPct val="150000"/>
                        </a:lnSpc>
                        <a:buFont typeface="Arial" panose="020B0604020202020204" pitchFamily="34" charset="0"/>
                        <a:buChar char="•"/>
                      </a:pPr>
                      <a:r>
                        <a:rPr lang="en-US" sz="1200" dirty="0">
                          <a:latin typeface="Aptos Display" panose="020B0004020202020204" pitchFamily="34" charset="0"/>
                        </a:rPr>
                        <a:t> Initiate therapy as soon as a diagnosis of MS is confirmed, especially with the evolving criteria for early diagnosis.</a:t>
                      </a:r>
                    </a:p>
                    <a:p>
                      <a:pPr marL="171450" indent="-171450" algn="l">
                        <a:lnSpc>
                          <a:spcPct val="150000"/>
                        </a:lnSpc>
                        <a:buFont typeface="Arial" panose="020B0604020202020204" pitchFamily="34" charset="0"/>
                        <a:buChar char="•"/>
                      </a:pPr>
                      <a:r>
                        <a:rPr lang="en-US" sz="1200" dirty="0">
                          <a:latin typeface="Aptos Display" panose="020B0004020202020204" pitchFamily="34" charset="0"/>
                        </a:rPr>
                        <a:t>Importance of starting disease-modifying therapies (DMTs) promptly to improve long-term outcomes and reduce disease progression.</a:t>
                      </a:r>
                    </a:p>
                    <a:p>
                      <a:endParaRPr lang="en-US" sz="1200" dirty="0">
                        <a:latin typeface="Aptos Display" panose="020B0004020202020204" pitchFamily="34" charset="0"/>
                      </a:endParaRPr>
                    </a:p>
                  </a:txBody>
                  <a:tcPr marL="60960" marR="60960" marT="30480" marB="30480"/>
                </a:tc>
                <a:tc>
                  <a:txBody>
                    <a:bodyPr/>
                    <a:lstStyle/>
                    <a:p>
                      <a:pPr marL="285750" indent="-285750" algn="l">
                        <a:lnSpc>
                          <a:spcPct val="150000"/>
                        </a:lnSpc>
                        <a:buFont typeface="Arial" panose="020B0604020202020204" pitchFamily="34" charset="0"/>
                        <a:buChar char="•"/>
                      </a:pPr>
                      <a:r>
                        <a:rPr lang="en-US" sz="1200" dirty="0">
                          <a:latin typeface="Aptos Display" panose="020B0004020202020204" pitchFamily="34" charset="0"/>
                        </a:rPr>
                        <a:t>The patient experiences inadequate response to the current treatment. </a:t>
                      </a:r>
                    </a:p>
                    <a:p>
                      <a:pPr marL="285750" indent="-285750" algn="l">
                        <a:lnSpc>
                          <a:spcPct val="150000"/>
                        </a:lnSpc>
                        <a:buFont typeface="Arial" panose="020B0604020202020204" pitchFamily="34" charset="0"/>
                        <a:buChar char="•"/>
                      </a:pPr>
                      <a:r>
                        <a:rPr lang="en-US" sz="1200" dirty="0">
                          <a:latin typeface="Aptos Display" panose="020B0004020202020204" pitchFamily="34" charset="0"/>
                        </a:rPr>
                        <a:t>Side effects are intolerable or impact quality of life.</a:t>
                      </a:r>
                    </a:p>
                    <a:p>
                      <a:pPr marL="285750" lvl="0" indent="-285750" algn="l">
                        <a:lnSpc>
                          <a:spcPct val="150000"/>
                        </a:lnSpc>
                        <a:buFont typeface="Arial" panose="020B0604020202020204" pitchFamily="34" charset="0"/>
                        <a:buChar char="•"/>
                      </a:pPr>
                      <a:r>
                        <a:rPr lang="en-US" sz="1200" dirty="0">
                          <a:latin typeface="Aptos Display" panose="020B0004020202020204" pitchFamily="34" charset="0"/>
                        </a:rPr>
                        <a:t>Disease activity or progression is observed, as indicated by MRI or clinical symptoms.</a:t>
                      </a:r>
                    </a:p>
                    <a:p>
                      <a:endParaRPr lang="en-US" sz="1200" dirty="0">
                        <a:latin typeface="Aptos Display" panose="020B0004020202020204" pitchFamily="34" charset="0"/>
                      </a:endParaRPr>
                    </a:p>
                  </a:txBody>
                  <a:tcPr marL="60960" marR="60960" marT="30480" marB="30480"/>
                </a:tc>
                <a:tc>
                  <a:txBody>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ptos Display" panose="020B0004020202020204" pitchFamily="34" charset="0"/>
                        </a:rPr>
                        <a:t>Stopping treatment is a unique situation that requires a thorough discussion between the patient and their healthcare provider.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ptos Display" panose="020B0004020202020204" pitchFamily="34" charset="0"/>
                        </a:rPr>
                        <a:t>Each case of MS is distinct; decisions should be personalized based on individual circumstances and health status.</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en-US" sz="1200" b="1" dirty="0">
                          <a:latin typeface="Aptos Display" panose="020B0004020202020204" pitchFamily="34" charset="0"/>
                        </a:rPr>
                        <a:t>Factors to Consider:</a:t>
                      </a:r>
                      <a:endParaRPr lang="en-US" sz="1200" dirty="0">
                        <a:latin typeface="Aptos Display" panose="020B0004020202020204" pitchFamily="34" charset="0"/>
                      </a:endParaRPr>
                    </a:p>
                    <a:p>
                      <a:pPr marL="171450" indent="-171450">
                        <a:buFont typeface="Arial" panose="020B0604020202020204" pitchFamily="34" charset="0"/>
                        <a:buChar char="•"/>
                      </a:pPr>
                      <a:r>
                        <a:rPr lang="en-US" sz="1200" dirty="0">
                          <a:latin typeface="Aptos Display" panose="020B0004020202020204" pitchFamily="34" charset="0"/>
                        </a:rPr>
                        <a:t>Presence of significant side effects that may compromise quality of life.</a:t>
                      </a:r>
                    </a:p>
                    <a:p>
                      <a:pPr marL="171450" indent="-171450">
                        <a:buFont typeface="Arial" panose="020B0604020202020204" pitchFamily="34" charset="0"/>
                        <a:buChar char="•"/>
                      </a:pPr>
                      <a:r>
                        <a:rPr lang="en-US" sz="1200" dirty="0">
                          <a:latin typeface="Aptos Display" panose="020B0004020202020204" pitchFamily="34" charset="0"/>
                        </a:rPr>
                        <a:t>Patient’s age, remission or stability of disease, overall health, lifestyle, and preferences.</a:t>
                      </a:r>
                      <a:endParaRPr kumimoji="0" lang="en-US" altLang="en-US" sz="1200" b="0" i="0" u="none" strike="noStrike" cap="none" normalizeH="0" baseline="0" dirty="0">
                        <a:ln>
                          <a:noFill/>
                        </a:ln>
                        <a:solidFill>
                          <a:schemeClr val="tx1"/>
                        </a:solidFill>
                        <a:effectLst/>
                        <a:latin typeface="Aptos Display" panose="020B0004020202020204" pitchFamily="34" charset="0"/>
                      </a:endParaRPr>
                    </a:p>
                    <a:p>
                      <a:endParaRPr lang="en-US" sz="1200" dirty="0">
                        <a:latin typeface="Aptos Display" panose="020B0004020202020204" pitchFamily="34" charset="0"/>
                      </a:endParaRPr>
                    </a:p>
                    <a:p>
                      <a:endParaRPr lang="en-US" sz="1200" dirty="0">
                        <a:latin typeface="Aptos Display" panose="020B0004020202020204" pitchFamily="34" charset="0"/>
                      </a:endParaRPr>
                    </a:p>
                  </a:txBody>
                  <a:tcPr marL="60960" marR="60960" marT="30480" marB="30480"/>
                </a:tc>
                <a:extLst>
                  <a:ext uri="{0D108BD9-81ED-4DB2-BD59-A6C34878D82A}">
                    <a16:rowId xmlns:a16="http://schemas.microsoft.com/office/drawing/2014/main" val="1652841688"/>
                  </a:ext>
                </a:extLst>
              </a:tr>
              <a:tr h="247226">
                <a:tc>
                  <a:txBody>
                    <a:bodyPr/>
                    <a:lstStyle/>
                    <a:p>
                      <a:pPr lvl="0">
                        <a:buNone/>
                      </a:pPr>
                      <a:endParaRPr lang="en-US" sz="1100"/>
                    </a:p>
                  </a:txBody>
                  <a:tcPr marL="60960" marR="60960" marT="30480" marB="30480"/>
                </a:tc>
                <a:tc>
                  <a:txBody>
                    <a:bodyPr/>
                    <a:lstStyle/>
                    <a:p>
                      <a:pPr lvl="0">
                        <a:buNone/>
                      </a:pPr>
                      <a:endParaRPr lang="en-US" sz="1100"/>
                    </a:p>
                  </a:txBody>
                  <a:tcPr marL="60960" marR="60960" marT="30480" marB="30480"/>
                </a:tc>
                <a:tc>
                  <a:txBody>
                    <a:bodyPr/>
                    <a:lstStyle/>
                    <a:p>
                      <a:pPr lvl="0">
                        <a:buNone/>
                      </a:pPr>
                      <a:endParaRPr lang="en-US" sz="1100" dirty="0"/>
                    </a:p>
                  </a:txBody>
                  <a:tcPr marL="60960" marR="60960" marT="30480" marB="30480"/>
                </a:tc>
                <a:extLst>
                  <a:ext uri="{0D108BD9-81ED-4DB2-BD59-A6C34878D82A}">
                    <a16:rowId xmlns:a16="http://schemas.microsoft.com/office/drawing/2014/main" val="3522192923"/>
                  </a:ext>
                </a:extLst>
              </a:tr>
            </a:tbl>
          </a:graphicData>
        </a:graphic>
      </p:graphicFrame>
      <p:sp>
        <p:nvSpPr>
          <p:cNvPr id="20" name="TextBox 19">
            <a:extLst>
              <a:ext uri="{FF2B5EF4-FFF2-40B4-BE49-F238E27FC236}">
                <a16:creationId xmlns:a16="http://schemas.microsoft.com/office/drawing/2014/main" id="{8D6135B8-12C4-5DB8-5A93-A0D26CFE22E6}"/>
              </a:ext>
            </a:extLst>
          </p:cNvPr>
          <p:cNvSpPr txBox="1"/>
          <p:nvPr/>
        </p:nvSpPr>
        <p:spPr>
          <a:xfrm>
            <a:off x="9861143" y="2652264"/>
            <a:ext cx="1376313" cy="4128310"/>
          </a:xfrm>
          <a:prstGeom prst="rect">
            <a:avLst/>
          </a:prstGeom>
          <a:noFill/>
        </p:spPr>
        <p:txBody>
          <a:bodyPr wrap="square">
            <a:spAutoFit/>
          </a:bodyPr>
          <a:lstStyle/>
          <a:p>
            <a:pPr defTabSz="609630" eaLnBrk="0" fontAlgn="base" hangingPunct="0">
              <a:spcBef>
                <a:spcPct val="0"/>
              </a:spcBef>
              <a:spcAft>
                <a:spcPct val="0"/>
              </a:spcAft>
            </a:pPr>
            <a:r>
              <a:rPr lang="en-US" altLang="en-US" sz="1200" b="1" dirty="0">
                <a:solidFill>
                  <a:prstClr val="black"/>
                </a:solidFill>
                <a:latin typeface="Aptos Display" panose="020B0004020202020204" pitchFamily="34" charset="0"/>
              </a:rPr>
              <a:t>Current Evidence:</a:t>
            </a:r>
            <a:endParaRPr lang="en-US" altLang="en-US" sz="1200" dirty="0">
              <a:solidFill>
                <a:prstClr val="black"/>
              </a:solidFill>
              <a:latin typeface="Aptos Display" panose="020B0004020202020204" pitchFamily="34" charset="0"/>
            </a:endParaRPr>
          </a:p>
          <a:p>
            <a:pPr defTabSz="609630" eaLnBrk="0" fontAlgn="base" hangingPunct="0">
              <a:lnSpc>
                <a:spcPct val="150000"/>
              </a:lnSpc>
              <a:spcBef>
                <a:spcPct val="0"/>
              </a:spcBef>
              <a:spcAft>
                <a:spcPct val="0"/>
              </a:spcAft>
              <a:buFontTx/>
              <a:buChar char="•"/>
            </a:pPr>
            <a:r>
              <a:rPr lang="en-US" altLang="en-US" sz="1200" dirty="0">
                <a:solidFill>
                  <a:prstClr val="black"/>
                </a:solidFill>
                <a:latin typeface="Aptos Display" panose="020B0004020202020204" pitchFamily="34" charset="0"/>
              </a:rPr>
              <a:t>While there is some data regarding treatment discontinuation, it is not comprehensive.</a:t>
            </a:r>
          </a:p>
          <a:p>
            <a:pPr defTabSz="609630" eaLnBrk="0" fontAlgn="base" hangingPunct="0">
              <a:lnSpc>
                <a:spcPct val="150000"/>
              </a:lnSpc>
              <a:spcBef>
                <a:spcPct val="0"/>
              </a:spcBef>
              <a:spcAft>
                <a:spcPct val="0"/>
              </a:spcAft>
              <a:buFontTx/>
              <a:buChar char="•"/>
            </a:pPr>
            <a:r>
              <a:rPr lang="en-US" altLang="en-US" sz="1200" dirty="0">
                <a:solidFill>
                  <a:prstClr val="black"/>
                </a:solidFill>
                <a:latin typeface="Aptos Display" panose="020B0004020202020204" pitchFamily="34" charset="0"/>
              </a:rPr>
              <a:t>More research is needed to fully understand the implications of stopping treatment in various scenarios.</a:t>
            </a:r>
          </a:p>
        </p:txBody>
      </p:sp>
    </p:spTree>
    <p:extLst>
      <p:ext uri="{BB962C8B-B14F-4D97-AF65-F5344CB8AC3E}">
        <p14:creationId xmlns:p14="http://schemas.microsoft.com/office/powerpoint/2010/main" val="77672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3CA4-DC25-C94D-400F-738598B5AA4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C6F766-B7DE-48C1-944F-DB6B4B25C490}"/>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9A62D45A-C20E-3233-15A2-008F270D8D3B}"/>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E0F2AC9C-3AC6-15AF-2FD8-016D3A019A49}"/>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7973FD46-D6FE-323C-2429-5061F82BEE4B}"/>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D40570FD-5F9D-9D5D-020A-9F5370F60DD2}"/>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5289813A-2838-4F9F-5F9F-769FFD138AB3}"/>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B97AABF1-EC88-F35D-7AA3-FBFCDD165292}"/>
              </a:ext>
            </a:extLst>
          </p:cNvPr>
          <p:cNvSpPr txBox="1"/>
          <p:nvPr/>
        </p:nvSpPr>
        <p:spPr>
          <a:xfrm>
            <a:off x="1196220" y="470899"/>
            <a:ext cx="9799562" cy="738664"/>
          </a:xfrm>
          <a:prstGeom prst="rect">
            <a:avLst/>
          </a:prstGeom>
        </p:spPr>
        <p:txBody>
          <a:bodyPr wrap="square" lIns="0" tIns="0" rIns="0" bIns="0" rtlCol="0" anchor="t">
            <a:spAutoFit/>
          </a:bodyPr>
          <a:lstStyle/>
          <a:p>
            <a:pPr algn="ctr" defTabSz="609630"/>
            <a:r>
              <a:rPr lang="en-US" sz="4800" b="1" dirty="0">
                <a:solidFill>
                  <a:srgbClr val="1F497D">
                    <a:lumMod val="50000"/>
                  </a:srgbClr>
                </a:solidFill>
                <a:latin typeface="Aptos Display" panose="020B0004020202020204" pitchFamily="34" charset="0"/>
                <a:cs typeface="Century Gothic Paneuropean Bold"/>
                <a:sym typeface="Century Gothic Paneuropean Bold"/>
              </a:rPr>
              <a:t>Disease-Modifying Therapies</a:t>
            </a:r>
            <a:endParaRPr lang="en-US" sz="1200" dirty="0">
              <a:solidFill>
                <a:prstClr val="black"/>
              </a:solidFill>
              <a:latin typeface="Aptos Display" panose="020B0004020202020204" pitchFamily="34" charset="0"/>
            </a:endParaRPr>
          </a:p>
        </p:txBody>
      </p:sp>
      <p:sp>
        <p:nvSpPr>
          <p:cNvPr id="9" name="TextBox 9">
            <a:extLst>
              <a:ext uri="{FF2B5EF4-FFF2-40B4-BE49-F238E27FC236}">
                <a16:creationId xmlns:a16="http://schemas.microsoft.com/office/drawing/2014/main" id="{B7DF6454-2E94-3947-E7D1-88CE370FB2EC}"/>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52B6329B-CDB5-2F17-7E1F-B32DEAFA80BF}"/>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31DD8842-DD83-3ACF-3E7B-9D4720DB6A7B}"/>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E82B3297-A8DE-B166-0D4D-0C365A8EF9B4}"/>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C9988954-C68E-B745-AE27-FA0DCCE3BCE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5883CD53-1673-7AA0-710F-3B0CE4444A46}"/>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5399BCA3-6434-60E3-99B4-3D2CEDAC4288}"/>
              </a:ext>
            </a:extLst>
          </p:cNvPr>
          <p:cNvSpPr txBox="1"/>
          <p:nvPr/>
        </p:nvSpPr>
        <p:spPr>
          <a:xfrm>
            <a:off x="1490144" y="2009423"/>
            <a:ext cx="8613624" cy="2502545"/>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r>
              <a:rPr lang="en-US" sz="1333" b="1" dirty="0">
                <a:solidFill>
                  <a:prstClr val="black"/>
                </a:solidFill>
                <a:latin typeface="Aptos Display" panose="020B0004020202020204" pitchFamily="34" charset="0"/>
              </a:rPr>
              <a:t>Disease-Modifying Therapies (DMTs)</a:t>
            </a:r>
            <a:r>
              <a:rPr lang="en-US" sz="1333" dirty="0">
                <a:solidFill>
                  <a:prstClr val="black"/>
                </a:solidFill>
                <a:latin typeface="Aptos Display" panose="020B0004020202020204" pitchFamily="34" charset="0"/>
              </a:rPr>
              <a:t> for MS as treatments designed to alter the disease course by reducing relapse rates, slowing disease progression, and limiting new lesion development seen on MRI. The primary goal is to minimize long-term disability by managing disease activity and progression.</a:t>
            </a:r>
          </a:p>
          <a:p>
            <a:pPr defTabSz="609630"/>
            <a:endParaRPr lang="en-US" sz="1333" dirty="0">
              <a:solidFill>
                <a:prstClr val="black"/>
              </a:solidFill>
              <a:latin typeface="Aptos Display" panose="020B0004020202020204" pitchFamily="34" charset="0"/>
              <a:ea typeface="Calibri"/>
              <a:cs typeface="Calibri"/>
            </a:endParaRPr>
          </a:p>
          <a:p>
            <a:pPr defTabSz="609630"/>
            <a:r>
              <a:rPr lang="en-US" sz="1333" dirty="0">
                <a:solidFill>
                  <a:prstClr val="black"/>
                </a:solidFill>
                <a:latin typeface="Aptos Display" panose="020B0004020202020204" pitchFamily="34" charset="0"/>
                <a:ea typeface="Calibri"/>
                <a:cs typeface="Calibri"/>
              </a:rPr>
              <a:t>Current guidelines emphasize early intervention with DMTs, especially for individuals with a high risk of aggressive MS. For those with a stable disease course or advancing age, treatment strategies may involve de-escalation or even discontinuation of DMTs, but this requires careful consideration of the potential for disease rebound, especially with high-efficacy therapies like natalizumab and fingolimod. DMT management also considers patient-specific factors such as age, disease duration, and comorbidities to tailor the treatment plan. </a:t>
            </a:r>
          </a:p>
          <a:p>
            <a:pPr defTabSz="609630"/>
            <a:endParaRPr lang="en-US" sz="1333" dirty="0">
              <a:solidFill>
                <a:prstClr val="black"/>
              </a:solidFill>
              <a:latin typeface="Aptos Display" panose="020B0004020202020204" pitchFamily="34" charset="0"/>
              <a:ea typeface="Calibri"/>
              <a:cs typeface="Calibri"/>
            </a:endParaRPr>
          </a:p>
          <a:p>
            <a:pPr defTabSz="609630"/>
            <a:r>
              <a:rPr lang="en-US" sz="1333" dirty="0">
                <a:solidFill>
                  <a:prstClr val="black"/>
                </a:solidFill>
                <a:latin typeface="Aptos Display" panose="020B0004020202020204" pitchFamily="34" charset="0"/>
                <a:ea typeface="Calibri"/>
                <a:cs typeface="Calibri"/>
              </a:rPr>
              <a:t>This personalized approach aims to maximize patient safety while maintaining disease control.</a:t>
            </a:r>
          </a:p>
          <a:p>
            <a:pPr defTabSz="609630"/>
            <a:endParaRPr lang="en-US" sz="1200" dirty="0">
              <a:solidFill>
                <a:prstClr val="black"/>
              </a:solidFill>
              <a:latin typeface="Calibri"/>
              <a:ea typeface="Calibri"/>
              <a:cs typeface="Calibri"/>
            </a:endParaRPr>
          </a:p>
        </p:txBody>
      </p:sp>
      <p:pic>
        <p:nvPicPr>
          <p:cNvPr id="17" name="Picture 16">
            <a:hlinkClick r:id="rId4"/>
            <a:extLst>
              <a:ext uri="{FF2B5EF4-FFF2-40B4-BE49-F238E27FC236}">
                <a16:creationId xmlns:a16="http://schemas.microsoft.com/office/drawing/2014/main" id="{0B1E9DE0-4108-AE84-1AB7-EAAD40A43A34}"/>
              </a:ext>
            </a:extLst>
          </p:cNvPr>
          <p:cNvPicPr>
            <a:picLocks noChangeAspect="1"/>
          </p:cNvPicPr>
          <p:nvPr/>
        </p:nvPicPr>
        <p:blipFill>
          <a:blip r:embed="rId5"/>
          <a:srcRect l="3173" r="6137"/>
          <a:stretch/>
        </p:blipFill>
        <p:spPr>
          <a:xfrm>
            <a:off x="8106732" y="3926526"/>
            <a:ext cx="3181274" cy="2105681"/>
          </a:xfrm>
          <a:prstGeom prst="rect">
            <a:avLst/>
          </a:prstGeom>
        </p:spPr>
      </p:pic>
    </p:spTree>
    <p:extLst>
      <p:ext uri="{BB962C8B-B14F-4D97-AF65-F5344CB8AC3E}">
        <p14:creationId xmlns:p14="http://schemas.microsoft.com/office/powerpoint/2010/main" val="387518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809EF-CB75-2F30-BE84-2E28B09457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B3695A9-1F40-769D-030F-F36E2534E3BD}"/>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7284D777-91BC-4A67-AE61-8F1A008813E7}"/>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616761A5-92F5-E794-80FB-4D83481A78C4}"/>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D74C0F50-D527-A387-DE5B-D9D6C660AEE7}"/>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F3A71D51-5ED4-B6CB-F573-B1D954399F31}"/>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536530C2-98BD-0420-75C7-3625BFCEA553}"/>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7E898AB4-F416-160D-2B39-1688D035836C}"/>
              </a:ext>
            </a:extLst>
          </p:cNvPr>
          <p:cNvSpPr txBox="1"/>
          <p:nvPr/>
        </p:nvSpPr>
        <p:spPr>
          <a:xfrm>
            <a:off x="1196220" y="471801"/>
            <a:ext cx="9799562" cy="738664"/>
          </a:xfrm>
          <a:prstGeom prst="rect">
            <a:avLst/>
          </a:prstGeom>
        </p:spPr>
        <p:txBody>
          <a:bodyPr wrap="square" lIns="0" tIns="0" rIns="0" bIns="0" rtlCol="0" anchor="t">
            <a:spAutoFit/>
          </a:bodyPr>
          <a:lstStyle/>
          <a:p>
            <a:pPr algn="ctr" defTabSz="609630"/>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Relapse Management Therapies</a:t>
            </a:r>
            <a:endParaRPr lang="en-US" sz="4800" b="1" dirty="0">
              <a:solidFill>
                <a:srgbClr val="1F497D">
                  <a:lumMod val="50000"/>
                </a:srgbClr>
              </a:solidFill>
              <a:latin typeface="Aptos Display" panose="020B0004020202020204" pitchFamily="34" charset="0"/>
              <a:ea typeface="Century Gothic Paneuropean Bold"/>
              <a:cs typeface="Century Gothic Paneuropean Bold"/>
            </a:endParaRPr>
          </a:p>
        </p:txBody>
      </p:sp>
      <p:sp>
        <p:nvSpPr>
          <p:cNvPr id="10" name="Freeform 10">
            <a:extLst>
              <a:ext uri="{FF2B5EF4-FFF2-40B4-BE49-F238E27FC236}">
                <a16:creationId xmlns:a16="http://schemas.microsoft.com/office/drawing/2014/main" id="{2E3AA376-E6E0-7110-73F6-A6AF1F8A88AA}"/>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1223CB89-0A96-E247-6F8B-A364FCE261D4}"/>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696C4D2E-20FD-0346-750C-75A57FA5AF5D}"/>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792ABD04-0324-CB49-23C6-5CFF5B61EF1D}"/>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EA1E128E-0468-02CF-C10A-4CFA4271E65E}"/>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aphicFrame>
        <p:nvGraphicFramePr>
          <p:cNvPr id="19" name="TextBox 16">
            <a:extLst>
              <a:ext uri="{FF2B5EF4-FFF2-40B4-BE49-F238E27FC236}">
                <a16:creationId xmlns:a16="http://schemas.microsoft.com/office/drawing/2014/main" id="{49019F23-A37F-BFA1-7591-CB8F8BD576D7}"/>
              </a:ext>
            </a:extLst>
          </p:cNvPr>
          <p:cNvGraphicFramePr/>
          <p:nvPr>
            <p:extLst>
              <p:ext uri="{D42A27DB-BD31-4B8C-83A1-F6EECF244321}">
                <p14:modId xmlns:p14="http://schemas.microsoft.com/office/powerpoint/2010/main" val="980547"/>
              </p:ext>
            </p:extLst>
          </p:nvPr>
        </p:nvGraphicFramePr>
        <p:xfrm>
          <a:off x="494852" y="1311343"/>
          <a:ext cx="10100577" cy="473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04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36CD-3C2F-0E7E-F75B-48C8A7D333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D56F0B-1F24-99E0-4867-B110585A5C55}"/>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D9318A4E-DF90-4ABF-0C58-9967BE61102F}"/>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C8D3EFE6-357A-9164-FD19-D79184E4DD64}"/>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F25B1B2E-10DA-BBC1-14B8-ED2624F7AFC4}"/>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5205992B-AE9F-CDFD-E17B-3EC03D20806A}"/>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F0E25CEB-F2F5-224E-1627-809B6A0EA4D4}"/>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BB0D9E59-2E00-4B9F-1741-48DD52478FE0}"/>
              </a:ext>
            </a:extLst>
          </p:cNvPr>
          <p:cNvSpPr txBox="1"/>
          <p:nvPr/>
        </p:nvSpPr>
        <p:spPr>
          <a:xfrm>
            <a:off x="1196220" y="470899"/>
            <a:ext cx="9799562" cy="738664"/>
          </a:xfrm>
          <a:prstGeom prst="rect">
            <a:avLst/>
          </a:prstGeom>
        </p:spPr>
        <p:txBody>
          <a:bodyPr wrap="square" lIns="0" tIns="0" rIns="0" bIns="0" rtlCol="0" anchor="t">
            <a:spAutoFit/>
          </a:bodyPr>
          <a:lstStyle/>
          <a:p>
            <a:pPr algn="ctr" defTabSz="609630"/>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Symptomatic Treatment</a:t>
            </a:r>
            <a:endParaRPr lang="en-US" sz="4800" b="1" dirty="0">
              <a:solidFill>
                <a:srgbClr val="1F497D">
                  <a:lumMod val="50000"/>
                </a:srgbClr>
              </a:solidFill>
              <a:latin typeface="Aptos Display" panose="020B0004020202020204" pitchFamily="34" charset="0"/>
              <a:ea typeface="Century Gothic Paneuropean Bold"/>
              <a:cs typeface="Century Gothic Paneuropean Bold"/>
            </a:endParaRPr>
          </a:p>
        </p:txBody>
      </p:sp>
      <p:sp>
        <p:nvSpPr>
          <p:cNvPr id="9" name="TextBox 9">
            <a:extLst>
              <a:ext uri="{FF2B5EF4-FFF2-40B4-BE49-F238E27FC236}">
                <a16:creationId xmlns:a16="http://schemas.microsoft.com/office/drawing/2014/main" id="{75018A9D-FCA8-CCBC-6CE6-EE98E4BF3D05}"/>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AD5F00BC-7789-C118-BEC2-727B53871CA8}"/>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D0BB77E7-6638-343F-78E8-DEC769C501DB}"/>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D97A39BA-6321-5E47-D251-86C23D2F7813}"/>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6B53F5EB-5284-85F8-72C1-AF627F2C7E7B}"/>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C5FB6ED7-B27F-A4E8-D87F-0BA579E09905}"/>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aphicFrame>
        <p:nvGraphicFramePr>
          <p:cNvPr id="19" name="TextBox 15">
            <a:extLst>
              <a:ext uri="{FF2B5EF4-FFF2-40B4-BE49-F238E27FC236}">
                <a16:creationId xmlns:a16="http://schemas.microsoft.com/office/drawing/2014/main" id="{23817D07-9653-3DA8-A612-1870E2B097AD}"/>
              </a:ext>
            </a:extLst>
          </p:cNvPr>
          <p:cNvGraphicFramePr/>
          <p:nvPr>
            <p:extLst>
              <p:ext uri="{D42A27DB-BD31-4B8C-83A1-F6EECF244321}">
                <p14:modId xmlns:p14="http://schemas.microsoft.com/office/powerpoint/2010/main" val="2758952894"/>
              </p:ext>
            </p:extLst>
          </p:nvPr>
        </p:nvGraphicFramePr>
        <p:xfrm>
          <a:off x="1886858" y="1485859"/>
          <a:ext cx="8418285" cy="437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138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3A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DBD7C-54F5-744C-6158-13F6B50F9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3853" cy="1429789"/>
          </a:xfrm>
          <a:prstGeom prst="rect">
            <a:avLst/>
          </a:prstGeom>
        </p:spPr>
      </p:pic>
      <p:sp>
        <p:nvSpPr>
          <p:cNvPr id="9" name="TextBox 8">
            <a:extLst>
              <a:ext uri="{FF2B5EF4-FFF2-40B4-BE49-F238E27FC236}">
                <a16:creationId xmlns:a16="http://schemas.microsoft.com/office/drawing/2014/main" id="{DF24C436-F1B8-9F3C-A103-62D9ADBA6F71}"/>
              </a:ext>
            </a:extLst>
          </p:cNvPr>
          <p:cNvSpPr txBox="1"/>
          <p:nvPr/>
        </p:nvSpPr>
        <p:spPr>
          <a:xfrm>
            <a:off x="386542" y="1629294"/>
            <a:ext cx="10496203" cy="1107996"/>
          </a:xfrm>
          <a:prstGeom prst="rect">
            <a:avLst/>
          </a:prstGeom>
          <a:noFill/>
        </p:spPr>
        <p:txBody>
          <a:bodyPr wrap="square" rtlCol="0">
            <a:spAutoFit/>
          </a:bodyPr>
          <a:lstStyle/>
          <a:p>
            <a:r>
              <a:rPr lang="en-US" sz="6600" dirty="0">
                <a:solidFill>
                  <a:schemeClr val="bg1"/>
                </a:solidFill>
                <a:latin typeface="Daytona Light" panose="020B0604020202020204" pitchFamily="34" charset="0"/>
              </a:rPr>
              <a:t>Session Speaker</a:t>
            </a:r>
          </a:p>
        </p:txBody>
      </p:sp>
      <p:pic>
        <p:nvPicPr>
          <p:cNvPr id="11" name="Picture 10">
            <a:extLst>
              <a:ext uri="{FF2B5EF4-FFF2-40B4-BE49-F238E27FC236}">
                <a16:creationId xmlns:a16="http://schemas.microsoft.com/office/drawing/2014/main" id="{EE99B6B1-F7BD-D272-EB23-874309D00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100" r="58592" b="26908"/>
          <a:stretch/>
        </p:blipFill>
        <p:spPr>
          <a:xfrm rot="16200000">
            <a:off x="-1261836" y="4459311"/>
            <a:ext cx="3706248" cy="409491"/>
          </a:xfrm>
          <a:prstGeom prst="rect">
            <a:avLst/>
          </a:prstGeom>
        </p:spPr>
      </p:pic>
      <p:sp>
        <p:nvSpPr>
          <p:cNvPr id="13" name="TextBox 12">
            <a:extLst>
              <a:ext uri="{FF2B5EF4-FFF2-40B4-BE49-F238E27FC236}">
                <a16:creationId xmlns:a16="http://schemas.microsoft.com/office/drawing/2014/main" id="{5B5163E5-940E-BD44-F62A-B761E5015845}"/>
              </a:ext>
            </a:extLst>
          </p:cNvPr>
          <p:cNvSpPr txBox="1"/>
          <p:nvPr/>
        </p:nvSpPr>
        <p:spPr>
          <a:xfrm>
            <a:off x="796034" y="2810932"/>
            <a:ext cx="11482767" cy="1508105"/>
          </a:xfrm>
          <a:prstGeom prst="rect">
            <a:avLst/>
          </a:prstGeom>
          <a:noFill/>
        </p:spPr>
        <p:txBody>
          <a:bodyPr wrap="square" lIns="91440" tIns="45720" rIns="91440" bIns="45720" rtlCol="0" anchor="t">
            <a:spAutoFit/>
          </a:bodyPr>
          <a:lstStyle/>
          <a:p>
            <a:r>
              <a:rPr lang="en-US" sz="3600" b="1" dirty="0">
                <a:solidFill>
                  <a:srgbClr val="FFAE47"/>
                </a:solidFill>
                <a:latin typeface="Daytona Light"/>
              </a:rPr>
              <a:t>Barry Hendin, M.D. </a:t>
            </a:r>
            <a:endParaRPr lang="en-US" sz="2800" b="1" dirty="0">
              <a:solidFill>
                <a:srgbClr val="FFAE47"/>
              </a:solidFill>
              <a:latin typeface="Daytona Light" panose="020B0604020202020204" pitchFamily="34" charset="0"/>
            </a:endParaRPr>
          </a:p>
          <a:p>
            <a:r>
              <a:rPr lang="en-US" sz="2800" dirty="0">
                <a:solidFill>
                  <a:srgbClr val="FFAE47"/>
                </a:solidFill>
                <a:latin typeface="Daytona Light" panose="020B0604020202020204" pitchFamily="34" charset="0"/>
              </a:rPr>
              <a:t>Multiple Sclerosis Center of Arizona</a:t>
            </a:r>
          </a:p>
          <a:p>
            <a:r>
              <a:rPr lang="en-US" sz="2800" dirty="0">
                <a:solidFill>
                  <a:srgbClr val="FFAE47"/>
                </a:solidFill>
                <a:latin typeface="Daytona Light" panose="020B0604020202020204" pitchFamily="34" charset="0"/>
              </a:rPr>
              <a:t>Center for Neurology and Spine</a:t>
            </a:r>
            <a:endParaRPr lang="en-US" sz="3600" dirty="0">
              <a:solidFill>
                <a:srgbClr val="FFAE47"/>
              </a:solidFill>
              <a:latin typeface="Daytona Light"/>
            </a:endParaRPr>
          </a:p>
        </p:txBody>
      </p:sp>
    </p:spTree>
    <p:extLst>
      <p:ext uri="{BB962C8B-B14F-4D97-AF65-F5344CB8AC3E}">
        <p14:creationId xmlns:p14="http://schemas.microsoft.com/office/powerpoint/2010/main" val="318376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DCDC9-C7D5-96E8-16C1-59F459B8FF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051A1F-44A3-20A3-9187-4F846A110986}"/>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98E4862D-E95C-A5B7-966D-5239B216858D}"/>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99C1B8E5-B16A-6789-2F07-15214FEF284A}"/>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24059276-2EA2-63C8-A8E2-8C31F538F5E2}"/>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C35035AD-89B6-31A2-3281-3C3BC599163E}"/>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E170219B-A3CB-7E36-02C2-73B0788F9D38}"/>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16302CCD-B66F-AA62-0E82-DDBFCF73F0A5}"/>
              </a:ext>
            </a:extLst>
          </p:cNvPr>
          <p:cNvSpPr txBox="1"/>
          <p:nvPr/>
        </p:nvSpPr>
        <p:spPr>
          <a:xfrm>
            <a:off x="1944409" y="264190"/>
            <a:ext cx="8409115" cy="901465"/>
          </a:xfrm>
          <a:prstGeom prst="rect">
            <a:avLst/>
          </a:prstGeom>
        </p:spPr>
        <p:txBody>
          <a:bodyPr wrap="square" lIns="0" tIns="0" rIns="0" bIns="0" rtlCol="0" anchor="t">
            <a:spAutoFit/>
          </a:bodyPr>
          <a:lstStyle/>
          <a:p>
            <a:pP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Complementary Treatment</a:t>
            </a:r>
          </a:p>
        </p:txBody>
      </p:sp>
      <p:sp>
        <p:nvSpPr>
          <p:cNvPr id="9" name="TextBox 9">
            <a:extLst>
              <a:ext uri="{FF2B5EF4-FFF2-40B4-BE49-F238E27FC236}">
                <a16:creationId xmlns:a16="http://schemas.microsoft.com/office/drawing/2014/main" id="{B03188C8-DD24-C744-D055-76AA71E5037C}"/>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26B00485-6015-6E45-05C6-FC616B4BB7EC}"/>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B5D51535-F68A-F12A-6038-4B45C7C57628}"/>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ACD67248-1B08-FCF0-7F7F-25382E42BB02}"/>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F5CE022C-A148-0992-2CA0-8E417EC240B0}"/>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D2AC4012-56B3-5BC8-3051-4D70BC0A1AC0}"/>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3076" name="Picture 4" descr="Normalize Spirituality in Business ...">
            <a:extLst>
              <a:ext uri="{FF2B5EF4-FFF2-40B4-BE49-F238E27FC236}">
                <a16:creationId xmlns:a16="http://schemas.microsoft.com/office/drawing/2014/main" id="{5B9A2476-7CCE-8898-1077-B628DBFB1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017" y="5440633"/>
            <a:ext cx="1203540" cy="800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ypes of Stretching: Static, Dynamic ...">
            <a:extLst>
              <a:ext uri="{FF2B5EF4-FFF2-40B4-BE49-F238E27FC236}">
                <a16:creationId xmlns:a16="http://schemas.microsoft.com/office/drawing/2014/main" id="{C73BA28D-7167-821E-8129-E4D4D1B51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018" y="5212465"/>
            <a:ext cx="1422400" cy="7965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trition in Brain Health">
            <a:extLst>
              <a:ext uri="{FF2B5EF4-FFF2-40B4-BE49-F238E27FC236}">
                <a16:creationId xmlns:a16="http://schemas.microsoft.com/office/drawing/2014/main" id="{BFB8136C-E4AE-0BD2-C19A-BF5DB4B3A7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5279192"/>
            <a:ext cx="1425574" cy="8159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uild Your Support System at InterCoast">
            <a:extLst>
              <a:ext uri="{FF2B5EF4-FFF2-40B4-BE49-F238E27FC236}">
                <a16:creationId xmlns:a16="http://schemas.microsoft.com/office/drawing/2014/main" id="{96D03DAF-9D80-03D3-8912-BF6D8A81CE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4007" y="5152914"/>
            <a:ext cx="1116432" cy="74293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obility Devices When You Have MS">
            <a:extLst>
              <a:ext uri="{FF2B5EF4-FFF2-40B4-BE49-F238E27FC236}">
                <a16:creationId xmlns:a16="http://schemas.microsoft.com/office/drawing/2014/main" id="{E80A5849-09FA-9951-9414-1317EEAC95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5279191"/>
            <a:ext cx="1019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leep Tips for Older Adults ...">
            <a:extLst>
              <a:ext uri="{FF2B5EF4-FFF2-40B4-BE49-F238E27FC236}">
                <a16:creationId xmlns:a16="http://schemas.microsoft.com/office/drawing/2014/main" id="{BD73C410-F2FF-DF78-5EEB-62F548FA72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1145" y="5266459"/>
            <a:ext cx="1500962" cy="998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98" name="TextBox 15">
            <a:extLst>
              <a:ext uri="{FF2B5EF4-FFF2-40B4-BE49-F238E27FC236}">
                <a16:creationId xmlns:a16="http://schemas.microsoft.com/office/drawing/2014/main" id="{6FDA93E1-788E-DAA2-7A49-892FF48C9460}"/>
              </a:ext>
            </a:extLst>
          </p:cNvPr>
          <p:cNvGraphicFramePr/>
          <p:nvPr/>
        </p:nvGraphicFramePr>
        <p:xfrm>
          <a:off x="1046039" y="1628188"/>
          <a:ext cx="10099923" cy="33445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2729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F553-A446-5BB1-2025-9358B18A14D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4233E1-41F8-3461-E074-26B725608F49}"/>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F3743B7C-3BAC-5BC2-9873-F005CDA59586}"/>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47A76A74-4AD6-79A1-C8C9-1A0DFB448730}"/>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3DAC40B1-0D32-2C46-217C-948356E8D30A}"/>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F59F0DE0-1B56-2FE1-9641-0417AC6D648D}"/>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14B6FBE4-8720-DD2F-51DB-E8A30A848702}"/>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a:extLst>
              <a:ext uri="{FF2B5EF4-FFF2-40B4-BE49-F238E27FC236}">
                <a16:creationId xmlns:a16="http://schemas.microsoft.com/office/drawing/2014/main" id="{8E9C33AE-6092-6E50-E070-D8B610C47CCF}"/>
              </a:ext>
            </a:extLst>
          </p:cNvPr>
          <p:cNvSpPr txBox="1"/>
          <p:nvPr/>
        </p:nvSpPr>
        <p:spPr>
          <a:xfrm>
            <a:off x="-4865629" y="2344921"/>
            <a:ext cx="15987400" cy="397866"/>
          </a:xfrm>
          <a:prstGeom prst="rect">
            <a:avLst/>
          </a:prstGeom>
        </p:spPr>
        <p:txBody>
          <a:bodyPr wrap="square"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E6E714D6-A275-A82A-769C-D9F95C50C267}"/>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D5CD31A8-E449-593A-8DCB-9E05EA65D023}"/>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ADE479BC-CAED-68E7-5F72-A532A5A82325}"/>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B07F9B2A-EFEA-90B1-E7B0-885AE640BFC7}"/>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04AAC597-F2B5-6359-7EA9-47413E4EA263}"/>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0728B9D9-4177-6AF2-957F-8CF67E64FF6F}"/>
              </a:ext>
            </a:extLst>
          </p:cNvPr>
          <p:cNvSpPr txBox="1"/>
          <p:nvPr/>
        </p:nvSpPr>
        <p:spPr>
          <a:xfrm>
            <a:off x="1046039" y="517899"/>
            <a:ext cx="10075733" cy="1569660"/>
          </a:xfrm>
          <a:prstGeom prst="rect">
            <a:avLst/>
          </a:prstGeom>
          <a:noFill/>
        </p:spPr>
        <p:txBody>
          <a:bodyPr wrap="square">
            <a:spAutoFit/>
          </a:bodyPr>
          <a:lstStyle/>
          <a:p>
            <a:pPr algn="ctr" defTabSz="609630"/>
            <a:r>
              <a:rPr lang="en-US" sz="4800" b="1" dirty="0">
                <a:solidFill>
                  <a:prstClr val="black"/>
                </a:solidFill>
                <a:latin typeface="Century Gothic" panose="020B0502020202020204" pitchFamily="34" charset="0"/>
              </a:rPr>
              <a:t>The Latest Research </a:t>
            </a:r>
          </a:p>
          <a:p>
            <a:pPr algn="ctr" defTabSz="609630"/>
            <a:r>
              <a:rPr lang="en-US" sz="4800" b="1" dirty="0">
                <a:solidFill>
                  <a:prstClr val="black"/>
                </a:solidFill>
                <a:latin typeface="Century Gothic" panose="020B0502020202020204" pitchFamily="34" charset="0"/>
              </a:rPr>
              <a:t>The Future of MS Management</a:t>
            </a:r>
            <a:endParaRPr lang="en-US" sz="2667" b="1" dirty="0">
              <a:solidFill>
                <a:srgbClr val="1F497D">
                  <a:lumMod val="50000"/>
                </a:srgbClr>
              </a:solidFill>
              <a:latin typeface="Century Gothic" panose="020B0502020202020204" pitchFamily="34" charset="0"/>
            </a:endParaRPr>
          </a:p>
        </p:txBody>
      </p:sp>
      <p:pic>
        <p:nvPicPr>
          <p:cNvPr id="8" name="Picture 7" descr="Research Updates: September 2024 | ECTRIMS % %">
            <a:extLst>
              <a:ext uri="{FF2B5EF4-FFF2-40B4-BE49-F238E27FC236}">
                <a16:creationId xmlns:a16="http://schemas.microsoft.com/office/drawing/2014/main" id="{15130809-5B0B-E6C0-86A4-9AC056929350}"/>
              </a:ext>
            </a:extLst>
          </p:cNvPr>
          <p:cNvPicPr>
            <a:picLocks noChangeAspect="1"/>
          </p:cNvPicPr>
          <p:nvPr/>
        </p:nvPicPr>
        <p:blipFill>
          <a:blip r:embed="rId4"/>
          <a:stretch>
            <a:fillRect/>
          </a:stretch>
        </p:blipFill>
        <p:spPr>
          <a:xfrm>
            <a:off x="3216442" y="2454442"/>
            <a:ext cx="5939589" cy="2229852"/>
          </a:xfrm>
          <a:prstGeom prst="rect">
            <a:avLst/>
          </a:prstGeom>
        </p:spPr>
      </p:pic>
    </p:spTree>
    <p:extLst>
      <p:ext uri="{BB962C8B-B14F-4D97-AF65-F5344CB8AC3E}">
        <p14:creationId xmlns:p14="http://schemas.microsoft.com/office/powerpoint/2010/main" val="112992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E6223-DA89-DB3F-7EEA-B7945D131B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1B792A-DA53-95EB-92CC-B272EF573C5A}"/>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B89208A8-0A09-DF88-CB76-4F26F3B97BD3}"/>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393C3405-33BE-1DCB-A2E9-6985F9E62CD2}"/>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CBE362E3-77A8-478B-3D16-2F74E9FE2D6F}"/>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EB74FD42-2BD3-409D-6874-171377A57576}"/>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F46003FB-CF10-914D-5B47-8B36D6164149}"/>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85A8BB67-5E37-3C18-58BF-BC6E1CC8D4EF}"/>
              </a:ext>
            </a:extLst>
          </p:cNvPr>
          <p:cNvSpPr txBox="1"/>
          <p:nvPr/>
        </p:nvSpPr>
        <p:spPr>
          <a:xfrm>
            <a:off x="1473200" y="277561"/>
            <a:ext cx="8652123" cy="871136"/>
          </a:xfrm>
          <a:prstGeom prst="rect">
            <a:avLst/>
          </a:prstGeom>
        </p:spPr>
        <p:txBody>
          <a:bodyPr wrap="square" lIns="0" tIns="0" rIns="0" bIns="0" rtlCol="0" anchor="t">
            <a:spAutoFit/>
          </a:bodyPr>
          <a:lstStyle/>
          <a:p>
            <a:pPr algn="ctr" defTabSz="609630">
              <a:lnSpc>
                <a:spcPts val="7646"/>
              </a:lnSpc>
            </a:pPr>
            <a:r>
              <a:rPr lang="en-US" sz="4800" b="1">
                <a:solidFill>
                  <a:srgbClr val="1F497D">
                    <a:lumMod val="50000"/>
                  </a:srgbClr>
                </a:solidFill>
                <a:latin typeface="Century Gothic Paneuropean Bold"/>
                <a:ea typeface="Century Gothic Paneuropean Bold"/>
                <a:cs typeface="Century Gothic Paneuropean Bold"/>
                <a:sym typeface="Century Gothic Paneuropean Bold"/>
              </a:rPr>
              <a:t>BTKIs</a:t>
            </a:r>
          </a:p>
        </p:txBody>
      </p:sp>
      <p:sp>
        <p:nvSpPr>
          <p:cNvPr id="9" name="TextBox 9">
            <a:extLst>
              <a:ext uri="{FF2B5EF4-FFF2-40B4-BE49-F238E27FC236}">
                <a16:creationId xmlns:a16="http://schemas.microsoft.com/office/drawing/2014/main" id="{9CA8B950-35CB-D2E5-87FA-211DBA771771}"/>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49F4F61E-94C9-D40F-9F5C-56A5010CC110}"/>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E677C733-34F0-188F-68CB-F3B7513A30E0}"/>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2822587A-F3E3-8833-A218-B8B60BAB919E}"/>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A2941528-E5DC-EE18-9469-AA287368C7E5}"/>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210C5EF0-A680-AA35-1DAB-DD688AD6A3BD}"/>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87D533C2-D40C-1CC3-8B81-C0471807329C}"/>
              </a:ext>
            </a:extLst>
          </p:cNvPr>
          <p:cNvSpPr txBox="1"/>
          <p:nvPr/>
        </p:nvSpPr>
        <p:spPr>
          <a:xfrm>
            <a:off x="1053297" y="1628188"/>
            <a:ext cx="9970304" cy="3169137"/>
          </a:xfrm>
          <a:prstGeom prst="rect">
            <a:avLst/>
          </a:prstGeom>
          <a:noFill/>
        </p:spPr>
        <p:txBody>
          <a:bodyPr wrap="square">
            <a:spAutoFit/>
          </a:bodyPr>
          <a:lstStyle/>
          <a:p>
            <a:pPr defTabSz="609630"/>
            <a:r>
              <a:rPr lang="en-US" sz="1333" b="1" dirty="0">
                <a:solidFill>
                  <a:prstClr val="black"/>
                </a:solidFill>
                <a:latin typeface="Aptos Display" panose="020B0004020202020204" pitchFamily="34" charset="0"/>
              </a:rPr>
              <a:t>Bruton's Tyrosine Kinase inhibitors (BTKis) </a:t>
            </a:r>
            <a:r>
              <a:rPr lang="en-US" sz="1333" dirty="0">
                <a:solidFill>
                  <a:prstClr val="black"/>
                </a:solidFill>
                <a:latin typeface="Aptos Display" panose="020B0004020202020204" pitchFamily="34" charset="0"/>
              </a:rPr>
              <a:t>are an emerging class of medications showing promise in treating MS. </a:t>
            </a:r>
          </a:p>
          <a:p>
            <a:pPr defTabSz="609630"/>
            <a:endParaRPr lang="en-US" sz="1333" dirty="0">
              <a:solidFill>
                <a:prstClr val="black"/>
              </a:solidFill>
              <a:latin typeface="Aptos Display" panose="020B0004020202020204" pitchFamily="34" charset="0"/>
            </a:endParaRPr>
          </a:p>
          <a:p>
            <a:pPr defTabSz="609630"/>
            <a:r>
              <a:rPr lang="en-US" sz="1333" dirty="0">
                <a:solidFill>
                  <a:prstClr val="black"/>
                </a:solidFill>
                <a:latin typeface="Aptos Display" panose="020B0004020202020204" pitchFamily="34" charset="0"/>
              </a:rPr>
              <a:t>Originally developed to treat certain types of cancers, these inhibitors target the enzyme Bruton's tyrosine kinase (BTK), which plays a key role in B-cell activation, proliferation, and antibody production. </a:t>
            </a:r>
          </a:p>
          <a:p>
            <a:pPr defTabSz="609630"/>
            <a:endParaRPr lang="en-US" sz="1333" dirty="0">
              <a:solidFill>
                <a:prstClr val="black"/>
              </a:solidFill>
              <a:latin typeface="Aptos Display" panose="020B0004020202020204" pitchFamily="34" charset="0"/>
            </a:endParaRPr>
          </a:p>
          <a:p>
            <a:pPr defTabSz="609630"/>
            <a:r>
              <a:rPr lang="en-US" sz="1333" dirty="0">
                <a:solidFill>
                  <a:prstClr val="black"/>
                </a:solidFill>
                <a:latin typeface="Aptos Display" panose="020B0004020202020204" pitchFamily="34" charset="0"/>
              </a:rPr>
              <a:t>BTK inhibitors are currently being researched as a potential treatment for MS due to their immunomodulatory effects.</a:t>
            </a:r>
          </a:p>
          <a:p>
            <a:pPr defTabSz="609630"/>
            <a:endParaRPr lang="en-US" sz="1333" dirty="0">
              <a:solidFill>
                <a:prstClr val="black"/>
              </a:solidFill>
              <a:latin typeface="Aptos Display" panose="020B0004020202020204" pitchFamily="34" charset="0"/>
            </a:endParaRPr>
          </a:p>
          <a:p>
            <a:pPr marL="495325" lvl="1" indent="-190510" defTabSz="609630">
              <a:buFont typeface="Arial" panose="020B0604020202020204" pitchFamily="34" charset="0"/>
              <a:buChar char="•"/>
            </a:pPr>
            <a:r>
              <a:rPr lang="en-US" sz="1333" dirty="0">
                <a:solidFill>
                  <a:prstClr val="black"/>
                </a:solidFill>
                <a:latin typeface="Aptos Display" panose="020B0004020202020204" pitchFamily="34" charset="0"/>
              </a:rPr>
              <a:t>Targeting B Cells and Microglia</a:t>
            </a:r>
          </a:p>
          <a:p>
            <a:pPr marL="304815" lvl="1" defTabSz="609630"/>
            <a:endParaRPr lang="en-US" sz="1333" dirty="0">
              <a:solidFill>
                <a:prstClr val="black"/>
              </a:solidFill>
              <a:latin typeface="Aptos Display" panose="020B0004020202020204" pitchFamily="34" charset="0"/>
            </a:endParaRPr>
          </a:p>
          <a:p>
            <a:pPr marL="495325" lvl="1" indent="-190510" defTabSz="609630">
              <a:buFont typeface="Arial" panose="020B0604020202020204" pitchFamily="34" charset="0"/>
              <a:buChar char="•"/>
            </a:pPr>
            <a:r>
              <a:rPr lang="en-US" sz="1333" dirty="0">
                <a:solidFill>
                  <a:prstClr val="black"/>
                </a:solidFill>
                <a:latin typeface="Aptos Display" panose="020B0004020202020204" pitchFamily="34" charset="0"/>
              </a:rPr>
              <a:t>Selective Immune Modulation</a:t>
            </a:r>
          </a:p>
          <a:p>
            <a:pPr marL="304815" lvl="1" defTabSz="609630"/>
            <a:endParaRPr lang="en-US" sz="1333" dirty="0">
              <a:solidFill>
                <a:prstClr val="black"/>
              </a:solidFill>
              <a:latin typeface="Aptos Display" panose="020B0004020202020204" pitchFamily="34" charset="0"/>
            </a:endParaRPr>
          </a:p>
          <a:p>
            <a:pPr marL="495325" lvl="1" indent="-190510" defTabSz="609630">
              <a:buFont typeface="Arial" panose="020B0604020202020204" pitchFamily="34" charset="0"/>
              <a:buChar char="•"/>
            </a:pPr>
            <a:r>
              <a:rPr lang="en-US" sz="1333" dirty="0">
                <a:solidFill>
                  <a:prstClr val="black"/>
                </a:solidFill>
                <a:latin typeface="Aptos Display" panose="020B0004020202020204" pitchFamily="34" charset="0"/>
              </a:rPr>
              <a:t>These studies are evaluating their safety, efficacy, and impact on relapse rates, lesion activity, and disability progression.</a:t>
            </a:r>
          </a:p>
          <a:p>
            <a:pPr marL="304815" lvl="1" defTabSz="609630"/>
            <a:endParaRPr lang="en-US" sz="1333" dirty="0">
              <a:solidFill>
                <a:prstClr val="black"/>
              </a:solidFill>
              <a:latin typeface="Aptos Display" panose="020B0004020202020204" pitchFamily="34" charset="0"/>
            </a:endParaRPr>
          </a:p>
          <a:p>
            <a:pPr marL="495325" lvl="1" indent="-190510" defTabSz="609630">
              <a:buFont typeface="Arial" panose="020B0604020202020204" pitchFamily="34" charset="0"/>
              <a:buChar char="•"/>
            </a:pPr>
            <a:r>
              <a:rPr lang="en-US" sz="1333" dirty="0">
                <a:solidFill>
                  <a:prstClr val="black"/>
                </a:solidFill>
                <a:latin typeface="Aptos Display" panose="020B0004020202020204" pitchFamily="34" charset="0"/>
              </a:rPr>
              <a:t>BTKis are among the few therapies being tested for both Relapsing and Progressive MS, offering hope for those with limited treatment options.</a:t>
            </a:r>
          </a:p>
        </p:txBody>
      </p:sp>
      <p:sp>
        <p:nvSpPr>
          <p:cNvPr id="15" name="Rectangle: Rounded Corners 14">
            <a:extLst>
              <a:ext uri="{FF2B5EF4-FFF2-40B4-BE49-F238E27FC236}">
                <a16:creationId xmlns:a16="http://schemas.microsoft.com/office/drawing/2014/main" id="{6F75C03A-1A0A-43F4-4A1D-65B8D7BD6D05}"/>
              </a:ext>
            </a:extLst>
          </p:cNvPr>
          <p:cNvSpPr/>
          <p:nvPr/>
        </p:nvSpPr>
        <p:spPr>
          <a:xfrm>
            <a:off x="1053297" y="5207000"/>
            <a:ext cx="10092665"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r>
              <a:rPr lang="en-US" sz="1200" b="1" dirty="0">
                <a:solidFill>
                  <a:srgbClr val="4F81BD">
                    <a:lumMod val="50000"/>
                  </a:srgbClr>
                </a:solidFill>
                <a:latin typeface="Aptos Display" panose="020B0004020202020204" pitchFamily="34" charset="0"/>
              </a:rPr>
              <a:t>Future Outlook</a:t>
            </a:r>
          </a:p>
          <a:p>
            <a:pPr defTabSz="609630">
              <a:buFont typeface="Arial" panose="020B0604020202020204" pitchFamily="34" charset="0"/>
              <a:buChar char="•"/>
            </a:pPr>
            <a:r>
              <a:rPr lang="en-US" sz="1200" b="1" i="1" dirty="0">
                <a:solidFill>
                  <a:srgbClr val="4F81BD">
                    <a:lumMod val="50000"/>
                  </a:srgbClr>
                </a:solidFill>
                <a:latin typeface="Aptos Display" panose="020B0004020202020204" pitchFamily="34" charset="0"/>
              </a:rPr>
              <a:t>If Approved:</a:t>
            </a:r>
            <a:r>
              <a:rPr lang="en-US" sz="1200" i="1" dirty="0">
                <a:solidFill>
                  <a:srgbClr val="4F81BD">
                    <a:lumMod val="50000"/>
                  </a:srgbClr>
                </a:solidFill>
                <a:latin typeface="Aptos Display" panose="020B0004020202020204" pitchFamily="34" charset="0"/>
              </a:rPr>
              <a:t> BTK inhibitors could offer a new class of treatment for MS that is effective, targeted, and potentially safer.</a:t>
            </a:r>
          </a:p>
          <a:p>
            <a:pPr defTabSz="609630">
              <a:buFont typeface="Arial" panose="020B0604020202020204" pitchFamily="34" charset="0"/>
              <a:buChar char="•"/>
            </a:pPr>
            <a:r>
              <a:rPr lang="en-US" sz="1200" b="1" i="1" dirty="0">
                <a:solidFill>
                  <a:srgbClr val="4F81BD">
                    <a:lumMod val="50000"/>
                  </a:srgbClr>
                </a:solidFill>
                <a:latin typeface="Aptos Display" panose="020B0004020202020204" pitchFamily="34" charset="0"/>
              </a:rPr>
              <a:t>Personalized Treatment:</a:t>
            </a:r>
            <a:r>
              <a:rPr lang="en-US" sz="1200" i="1" dirty="0">
                <a:solidFill>
                  <a:srgbClr val="4F81BD">
                    <a:lumMod val="50000"/>
                  </a:srgbClr>
                </a:solidFill>
                <a:latin typeface="Aptos Display" panose="020B0004020202020204" pitchFamily="34" charset="0"/>
              </a:rPr>
              <a:t> BTKis could be part of a more personalized treatment approach, potentially used in combination with other therapies depending on the patient’s specific disease profile.</a:t>
            </a:r>
          </a:p>
          <a:p>
            <a:pPr algn="ctr" defTabSz="609630"/>
            <a:endParaRPr lang="en-US" sz="1200" dirty="0">
              <a:solidFill>
                <a:prstClr val="white"/>
              </a:solidFill>
              <a:latin typeface="Calibri"/>
            </a:endParaRPr>
          </a:p>
        </p:txBody>
      </p:sp>
    </p:spTree>
    <p:extLst>
      <p:ext uri="{BB962C8B-B14F-4D97-AF65-F5344CB8AC3E}">
        <p14:creationId xmlns:p14="http://schemas.microsoft.com/office/powerpoint/2010/main" val="91327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E7A7-21E8-63F1-CAE4-45B295BEDD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F70D9D6-A2BC-62A7-798E-7574F26AAB68}"/>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AF733D04-3C60-39F6-7D2B-7F9793D18BCA}"/>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E3ADD7BD-28F6-1B54-FD72-0CB8D1A87C59}"/>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DCAC8D76-1355-AD63-ED38-B7BC84F35985}"/>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7CC43DC8-C4DE-C795-B1A3-1874770B6800}"/>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AB8D03EF-1E85-F21F-7B34-DBDC258D2B57}"/>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D4F1B8AA-91BD-1DA4-4DB8-E5DDB09518CB}"/>
              </a:ext>
            </a:extLst>
          </p:cNvPr>
          <p:cNvSpPr txBox="1"/>
          <p:nvPr/>
        </p:nvSpPr>
        <p:spPr>
          <a:xfrm>
            <a:off x="1473200" y="277561"/>
            <a:ext cx="8652123" cy="871136"/>
          </a:xfrm>
          <a:prstGeom prst="rect">
            <a:avLst/>
          </a:prstGeom>
        </p:spPr>
        <p:txBody>
          <a:bodyPr wrap="square" lIns="0" tIns="0" rIns="0" bIns="0" rtlCol="0" anchor="t">
            <a:spAutoFit/>
          </a:bodyPr>
          <a:lstStyle/>
          <a:p>
            <a:pPr algn="ctr" defTabSz="609630">
              <a:lnSpc>
                <a:spcPts val="7646"/>
              </a:lnSpc>
            </a:pPr>
            <a:r>
              <a:rPr lang="en-US" sz="4800" b="1">
                <a:solidFill>
                  <a:srgbClr val="1F497D">
                    <a:lumMod val="50000"/>
                  </a:srgbClr>
                </a:solidFill>
                <a:latin typeface="Century Gothic Paneuropean Bold"/>
                <a:ea typeface="Century Gothic Paneuropean Bold"/>
                <a:cs typeface="Century Gothic Paneuropean Bold"/>
                <a:sym typeface="Century Gothic Paneuropean Bold"/>
              </a:rPr>
              <a:t>EBV Vaccine Development</a:t>
            </a:r>
          </a:p>
        </p:txBody>
      </p:sp>
      <p:sp>
        <p:nvSpPr>
          <p:cNvPr id="9" name="TextBox 9">
            <a:extLst>
              <a:ext uri="{FF2B5EF4-FFF2-40B4-BE49-F238E27FC236}">
                <a16:creationId xmlns:a16="http://schemas.microsoft.com/office/drawing/2014/main" id="{A86D9759-BA19-F4DC-5C97-9DA85E9F2859}"/>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DCAA2BD0-3A0F-4008-B2E4-BC0AF3328477}"/>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B9A2779C-7AED-E471-0A1A-6FDC6CFC3B87}"/>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C03BAF6B-0257-14F0-A00E-B5B3C5C0A2A8}"/>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8C339128-2BAD-6CAB-C18C-ED33C3803C79}"/>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23D9A6D4-7B9F-DF54-25C0-68303BD0D3EF}"/>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CF325393-99FC-FF60-761E-CFB028759C1F}"/>
              </a:ext>
            </a:extLst>
          </p:cNvPr>
          <p:cNvSpPr txBox="1"/>
          <p:nvPr/>
        </p:nvSpPr>
        <p:spPr>
          <a:xfrm>
            <a:off x="1053297" y="1628187"/>
            <a:ext cx="5601503" cy="2964017"/>
          </a:xfrm>
          <a:prstGeom prst="rect">
            <a:avLst/>
          </a:prstGeom>
          <a:noFill/>
        </p:spPr>
        <p:txBody>
          <a:bodyPr wrap="square">
            <a:spAutoFit/>
          </a:bodyPr>
          <a:lstStyle/>
          <a:p>
            <a:pPr defTabSz="609630"/>
            <a:r>
              <a:rPr lang="en-US" sz="1333" b="1" dirty="0">
                <a:solidFill>
                  <a:prstClr val="black"/>
                </a:solidFill>
                <a:latin typeface="Aptos Display" panose="020B0004020202020204" pitchFamily="34" charset="0"/>
              </a:rPr>
              <a:t>EBV-MS Connection:</a:t>
            </a:r>
            <a:endParaRPr lang="en-US" sz="1333" dirty="0">
              <a:solidFill>
                <a:prstClr val="black"/>
              </a:solidFill>
              <a:latin typeface="Aptos Display" panose="020B0004020202020204" pitchFamily="34" charset="0"/>
            </a:endParaRPr>
          </a:p>
          <a:p>
            <a:pPr defTabSz="609630">
              <a:buFont typeface="Arial" panose="020B0604020202020204" pitchFamily="34" charset="0"/>
              <a:buChar char="•"/>
            </a:pPr>
            <a:r>
              <a:rPr lang="en-US" sz="1333" dirty="0">
                <a:solidFill>
                  <a:prstClr val="black"/>
                </a:solidFill>
                <a:latin typeface="Aptos Display" panose="020B0004020202020204" pitchFamily="34" charset="0"/>
              </a:rPr>
              <a:t> Recent studies show a strong association between EBV infection and MS onset.</a:t>
            </a:r>
          </a:p>
          <a:p>
            <a:pPr defTabSz="609630"/>
            <a:r>
              <a:rPr lang="en-US" sz="1333" dirty="0">
                <a:solidFill>
                  <a:prstClr val="black"/>
                </a:solidFill>
                <a:latin typeface="Aptos Display" panose="020B0004020202020204" pitchFamily="34" charset="0"/>
              </a:rPr>
              <a:t> </a:t>
            </a:r>
          </a:p>
          <a:p>
            <a:pPr defTabSz="609630">
              <a:buFont typeface="Arial" panose="020B0604020202020204" pitchFamily="34" charset="0"/>
              <a:buChar char="•"/>
            </a:pPr>
            <a:r>
              <a:rPr lang="en-US" sz="1333" dirty="0">
                <a:solidFill>
                  <a:prstClr val="black"/>
                </a:solidFill>
                <a:latin typeface="Aptos Display" panose="020B0004020202020204" pitchFamily="34" charset="0"/>
              </a:rPr>
              <a:t> People with MS often show evidence of past EBV infection, and the virus may trigger or exacerbate the autoimmune response that drives MS.</a:t>
            </a:r>
          </a:p>
          <a:p>
            <a:pPr defTabSz="609630"/>
            <a:endParaRPr lang="en-US" sz="1333" dirty="0">
              <a:solidFill>
                <a:prstClr val="black"/>
              </a:solidFill>
              <a:latin typeface="Aptos Display" panose="020B0004020202020204" pitchFamily="34" charset="0"/>
            </a:endParaRPr>
          </a:p>
          <a:p>
            <a:pPr defTabSz="609630">
              <a:buFont typeface="Arial" panose="020B0604020202020204" pitchFamily="34" charset="0"/>
              <a:buChar char="•"/>
            </a:pPr>
            <a:r>
              <a:rPr lang="en-US" sz="1333" dirty="0">
                <a:solidFill>
                  <a:prstClr val="black"/>
                </a:solidFill>
                <a:latin typeface="Aptos Display" panose="020B0004020202020204" pitchFamily="34" charset="0"/>
              </a:rPr>
              <a:t> Reducing EBV infections, especially in early life, could potentially lower the risk of MS development.</a:t>
            </a:r>
          </a:p>
          <a:p>
            <a:pPr defTabSz="609630">
              <a:buFont typeface="Arial" panose="020B0604020202020204" pitchFamily="34" charset="0"/>
              <a:buChar char="•"/>
            </a:pPr>
            <a:endParaRPr lang="en-US" sz="1333" dirty="0">
              <a:solidFill>
                <a:prstClr val="black"/>
              </a:solidFill>
              <a:latin typeface="Aptos Display" panose="020B0004020202020204" pitchFamily="34" charset="0"/>
            </a:endParaRPr>
          </a:p>
          <a:p>
            <a:pPr defTabSz="609630"/>
            <a:r>
              <a:rPr lang="en-US" sz="1333" b="1" dirty="0">
                <a:solidFill>
                  <a:prstClr val="black"/>
                </a:solidFill>
                <a:latin typeface="Aptos Display" panose="020B0004020202020204" pitchFamily="34" charset="0"/>
              </a:rPr>
              <a:t>Current Progress in EBV Vaccine Development</a:t>
            </a:r>
          </a:p>
          <a:p>
            <a:pPr defTabSz="609630"/>
            <a:r>
              <a:rPr lang="en-US" sz="1333" dirty="0">
                <a:solidFill>
                  <a:prstClr val="black"/>
                </a:solidFill>
                <a:latin typeface="Aptos Display" panose="020B0004020202020204" pitchFamily="34" charset="0"/>
              </a:rPr>
              <a:t>Several EBV vaccine candidates are under research, including those in clinical trial phases, with different approaches for preventing the virus from infecting human cells.</a:t>
            </a:r>
            <a:endParaRPr lang="en-US" sz="1333" dirty="0">
              <a:solidFill>
                <a:prstClr val="black"/>
              </a:solidFill>
              <a:latin typeface="Century Gothic" panose="020B0502020202020204" pitchFamily="34" charset="0"/>
            </a:endParaRPr>
          </a:p>
        </p:txBody>
      </p:sp>
      <p:pic>
        <p:nvPicPr>
          <p:cNvPr id="6146" name="Picture 2" descr="Developing a vaccine for Epstein-Barr virus">
            <a:extLst>
              <a:ext uri="{FF2B5EF4-FFF2-40B4-BE49-F238E27FC236}">
                <a16:creationId xmlns:a16="http://schemas.microsoft.com/office/drawing/2014/main" id="{2C6DB121-3BEB-31D0-9882-B6AD855E11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6000"/>
                    </a14:imgEffect>
                  </a14:imgLayer>
                </a14:imgProps>
              </a:ext>
              <a:ext uri="{28A0092B-C50C-407E-A947-70E740481C1C}">
                <a14:useLocalDpi xmlns:a14="http://schemas.microsoft.com/office/drawing/2010/main" val="0"/>
              </a:ext>
            </a:extLst>
          </a:blip>
          <a:srcRect/>
          <a:stretch>
            <a:fillRect/>
          </a:stretch>
        </p:blipFill>
        <p:spPr bwMode="auto">
          <a:xfrm>
            <a:off x="7041786" y="1925841"/>
            <a:ext cx="339230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8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B2F13-8D20-BB5E-3895-4B91174E72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6341B6-B50C-533B-3DEC-EB067E6A0292}"/>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12A65984-6D7A-2D2E-B8BA-8EDC9DF326D2}"/>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956848EC-5177-12DD-1588-96401606BA1B}"/>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68482577-52FB-DBDD-6602-745C6111AEC9}"/>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21AEF97D-FC35-185C-044F-36071519D014}"/>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3A64A4A1-820C-EBEB-B465-E9565E5AE1B5}"/>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7AA98638-1DEE-8099-38F9-504BB799093E}"/>
              </a:ext>
            </a:extLst>
          </p:cNvPr>
          <p:cNvSpPr txBox="1"/>
          <p:nvPr/>
        </p:nvSpPr>
        <p:spPr>
          <a:xfrm>
            <a:off x="1473200" y="277561"/>
            <a:ext cx="8652123" cy="871136"/>
          </a:xfrm>
          <a:prstGeom prst="rect">
            <a:avLst/>
          </a:prstGeom>
        </p:spPr>
        <p:txBody>
          <a:bodyPr wrap="square" lIns="0" tIns="0" rIns="0" bIns="0" rtlCol="0" anchor="t">
            <a:spAutoFit/>
          </a:bodyPr>
          <a:lstStyle/>
          <a:p>
            <a:pPr algn="ctr" defTabSz="609630">
              <a:lnSpc>
                <a:spcPts val="7646"/>
              </a:lnSpc>
            </a:pPr>
            <a:r>
              <a:rPr lang="en-US" sz="4800" b="1">
                <a:solidFill>
                  <a:srgbClr val="1F497D">
                    <a:lumMod val="50000"/>
                  </a:srgbClr>
                </a:solidFill>
                <a:latin typeface="Century Gothic Paneuropean Bold"/>
                <a:ea typeface="Century Gothic Paneuropean Bold"/>
                <a:cs typeface="Century Gothic Paneuropean Bold"/>
                <a:sym typeface="Century Gothic Paneuropean Bold"/>
              </a:rPr>
              <a:t>Repair and Re-myelination</a:t>
            </a:r>
          </a:p>
        </p:txBody>
      </p:sp>
      <p:sp>
        <p:nvSpPr>
          <p:cNvPr id="10" name="Freeform 10">
            <a:extLst>
              <a:ext uri="{FF2B5EF4-FFF2-40B4-BE49-F238E27FC236}">
                <a16:creationId xmlns:a16="http://schemas.microsoft.com/office/drawing/2014/main" id="{B5C768FE-B07D-BFA1-0706-7C5FD7459F6E}"/>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A930AD1B-120B-5CE5-F8F5-C4E285553CE2}"/>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28301955-61E6-C224-9CFF-88F4FB3AAF39}"/>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5BD14AF8-77AA-2916-07D8-6DC667CF15B9}"/>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BDFAE0D9-F310-60EA-A7BB-3FCD82153728}"/>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6FA9D8C1-5661-F680-2F6F-5041A99FD0BC}"/>
              </a:ext>
            </a:extLst>
          </p:cNvPr>
          <p:cNvSpPr txBox="1"/>
          <p:nvPr/>
        </p:nvSpPr>
        <p:spPr>
          <a:xfrm>
            <a:off x="1836861" y="1954407"/>
            <a:ext cx="5633158" cy="1733295"/>
          </a:xfrm>
          <a:prstGeom prst="rect">
            <a:avLst/>
          </a:prstGeom>
          <a:noFill/>
        </p:spPr>
        <p:txBody>
          <a:bodyPr wrap="square">
            <a:spAutoFit/>
          </a:bodyPr>
          <a:lstStyle/>
          <a:p>
            <a:pPr defTabSz="609630"/>
            <a:r>
              <a:rPr lang="en-US" sz="1333" b="1" dirty="0">
                <a:solidFill>
                  <a:prstClr val="black"/>
                </a:solidFill>
                <a:latin typeface="Aptos Display" panose="020B0004020202020204" pitchFamily="34" charset="0"/>
              </a:rPr>
              <a:t>Work in Progress</a:t>
            </a:r>
          </a:p>
          <a:p>
            <a:pPr defTabSz="609630"/>
            <a:endParaRPr lang="en-US" sz="1333" b="1" dirty="0">
              <a:solidFill>
                <a:prstClr val="black"/>
              </a:solidFill>
              <a:latin typeface="Aptos Display" panose="020B0004020202020204" pitchFamily="34" charset="0"/>
            </a:endParaRPr>
          </a:p>
          <a:p>
            <a:pPr marL="190510" indent="-190510" defTabSz="609630">
              <a:buFont typeface="Arial" panose="020B0604020202020204" pitchFamily="34" charset="0"/>
              <a:buChar char="•"/>
            </a:pPr>
            <a:r>
              <a:rPr lang="en-US" sz="1333" dirty="0">
                <a:solidFill>
                  <a:prstClr val="black"/>
                </a:solidFill>
                <a:latin typeface="Aptos Display" panose="020B0004020202020204" pitchFamily="34" charset="0"/>
              </a:rPr>
              <a:t>Repair and remyelination therapies aim to restore this myelin sheath, potentially reversing neurological damage and improving function. </a:t>
            </a:r>
          </a:p>
          <a:p>
            <a:pPr defTabSz="609630"/>
            <a:endParaRPr lang="en-US" sz="1333" dirty="0">
              <a:solidFill>
                <a:prstClr val="black"/>
              </a:solidFill>
              <a:latin typeface="Aptos Display" panose="020B0004020202020204" pitchFamily="34" charset="0"/>
            </a:endParaRPr>
          </a:p>
          <a:p>
            <a:pPr marL="190510" indent="-190510" defTabSz="609630">
              <a:buFont typeface="Arial" panose="020B0604020202020204" pitchFamily="34" charset="0"/>
              <a:buChar char="•"/>
            </a:pPr>
            <a:r>
              <a:rPr lang="en-US" sz="1333" dirty="0">
                <a:solidFill>
                  <a:prstClr val="black"/>
                </a:solidFill>
                <a:latin typeface="Aptos Display" panose="020B0004020202020204" pitchFamily="34" charset="0"/>
              </a:rPr>
              <a:t>This field represents a hopeful frontier in MS research, as effective remyelination could reduce long-term disability and enhance quality of life.</a:t>
            </a:r>
          </a:p>
          <a:p>
            <a:pPr marL="190510" indent="-190510" defTabSz="609630">
              <a:buFont typeface="Arial" panose="020B0604020202020204" pitchFamily="34" charset="0"/>
              <a:buChar char="•"/>
            </a:pPr>
            <a:endParaRPr lang="en-US" sz="1333" dirty="0">
              <a:solidFill>
                <a:prstClr val="black"/>
              </a:solidFill>
              <a:latin typeface="Aptos Display" panose="020B0004020202020204" pitchFamily="34" charset="0"/>
            </a:endParaRPr>
          </a:p>
        </p:txBody>
      </p:sp>
      <p:pic>
        <p:nvPicPr>
          <p:cNvPr id="21" name="Picture 20">
            <a:extLst>
              <a:ext uri="{FF2B5EF4-FFF2-40B4-BE49-F238E27FC236}">
                <a16:creationId xmlns:a16="http://schemas.microsoft.com/office/drawing/2014/main" id="{ED767418-A791-3BF9-C83B-C1673E1431CF}"/>
              </a:ext>
            </a:extLst>
          </p:cNvPr>
          <p:cNvPicPr>
            <a:picLocks noChangeAspect="1"/>
          </p:cNvPicPr>
          <p:nvPr/>
        </p:nvPicPr>
        <p:blipFill>
          <a:blip r:embed="rId4"/>
          <a:stretch>
            <a:fillRect/>
          </a:stretch>
        </p:blipFill>
        <p:spPr>
          <a:xfrm>
            <a:off x="7213600" y="1564919"/>
            <a:ext cx="2201201" cy="4620961"/>
          </a:xfrm>
          <a:prstGeom prst="rect">
            <a:avLst/>
          </a:prstGeom>
        </p:spPr>
      </p:pic>
    </p:spTree>
    <p:extLst>
      <p:ext uri="{BB962C8B-B14F-4D97-AF65-F5344CB8AC3E}">
        <p14:creationId xmlns:p14="http://schemas.microsoft.com/office/powerpoint/2010/main" val="412960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4B26-DE11-47DF-A644-2CBC5AB558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9238D5-C4D8-3230-5D52-453C6F064932}"/>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CD2FD648-2134-D5ED-F21C-9704E48E0B1B}"/>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BC7F8585-A7A5-A0FA-3D4A-A7F31463E660}"/>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77A39018-F989-2F20-0C6C-FBEC1E316662}"/>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56D023E2-5028-3E45-1AB3-2A615CE464E4}"/>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EEC362C6-46C3-85AC-80F2-A996435FA586}"/>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17864631-24AA-42BB-A98A-D817D2A300DF}"/>
              </a:ext>
            </a:extLst>
          </p:cNvPr>
          <p:cNvSpPr txBox="1"/>
          <p:nvPr/>
        </p:nvSpPr>
        <p:spPr>
          <a:xfrm>
            <a:off x="1473200" y="277561"/>
            <a:ext cx="8652123"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Final Tips &amp; Takeaways</a:t>
            </a:r>
          </a:p>
        </p:txBody>
      </p:sp>
      <p:sp>
        <p:nvSpPr>
          <p:cNvPr id="10" name="Freeform 10">
            <a:extLst>
              <a:ext uri="{FF2B5EF4-FFF2-40B4-BE49-F238E27FC236}">
                <a16:creationId xmlns:a16="http://schemas.microsoft.com/office/drawing/2014/main" id="{7D54A27A-91D5-E0ED-B650-AA670DCBFA38}"/>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8EEA6593-F70F-1780-9550-B29F2720CDB4}"/>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3C49E94A-CCA8-63A7-EBDF-DFFC49B2F1A9}"/>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2E5261FF-C195-9B17-B004-0046726BB61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051A2B73-F501-15F2-C43C-3DD3661D1D4C}"/>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Rectangle: Rounded Corners 16">
            <a:extLst>
              <a:ext uri="{FF2B5EF4-FFF2-40B4-BE49-F238E27FC236}">
                <a16:creationId xmlns:a16="http://schemas.microsoft.com/office/drawing/2014/main" id="{8534616D-C1D5-D8C7-63EB-11FF204E2C94}"/>
              </a:ext>
            </a:extLst>
          </p:cNvPr>
          <p:cNvSpPr/>
          <p:nvPr/>
        </p:nvSpPr>
        <p:spPr>
          <a:xfrm>
            <a:off x="1046039" y="4672247"/>
            <a:ext cx="10099924" cy="128564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lnSpc>
                <a:spcPct val="150000"/>
              </a:lnSpc>
            </a:pPr>
            <a:r>
              <a:rPr lang="en-US" sz="1333" b="1" dirty="0">
                <a:solidFill>
                  <a:srgbClr val="4F81BD">
                    <a:lumMod val="50000"/>
                  </a:srgbClr>
                </a:solidFill>
                <a:latin typeface="Aptos Display" panose="020B0004020202020204" pitchFamily="34" charset="0"/>
              </a:rPr>
              <a:t>With advancing science, personalized medicine, and a holistic approach, the future of MS management is becoming more hopeful. By combining early intervention, cutting-edge therapies, and patient-centered care, individuals with MS can look forward to better outcomes and a more fulfilling quality of life.</a:t>
            </a:r>
          </a:p>
        </p:txBody>
      </p:sp>
      <p:graphicFrame>
        <p:nvGraphicFramePr>
          <p:cNvPr id="19" name="TextBox 15">
            <a:extLst>
              <a:ext uri="{FF2B5EF4-FFF2-40B4-BE49-F238E27FC236}">
                <a16:creationId xmlns:a16="http://schemas.microsoft.com/office/drawing/2014/main" id="{FD1C51C8-31B2-D58D-18E8-D4F4FB676C89}"/>
              </a:ext>
            </a:extLst>
          </p:cNvPr>
          <p:cNvGraphicFramePr/>
          <p:nvPr/>
        </p:nvGraphicFramePr>
        <p:xfrm>
          <a:off x="1707038" y="2034928"/>
          <a:ext cx="8418285" cy="2176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926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7B0C-ED89-1D56-3666-EEDFD1B5CB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BA2039-4BE6-3F23-AC0D-C9370FB9FBD4}"/>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FC27EE16-E4AB-2EB8-E5B1-8AFEB4D7164A}"/>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C271001E-39BB-DD50-FE3E-09C8CE585707}"/>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B8EC38F8-9C84-9DAC-98BC-55CD6290CB40}"/>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F21B8927-03B8-190E-678E-1EB11C9B65BF}"/>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1CE10A84-9830-A487-D4B3-1052DAFA7132}"/>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6512FBAB-F2E8-9840-B9A8-D5A39520EA08}"/>
              </a:ext>
            </a:extLst>
          </p:cNvPr>
          <p:cNvSpPr txBox="1"/>
          <p:nvPr/>
        </p:nvSpPr>
        <p:spPr>
          <a:xfrm>
            <a:off x="1473200" y="277561"/>
            <a:ext cx="8652123" cy="871136"/>
          </a:xfrm>
          <a:prstGeom prst="rect">
            <a:avLst/>
          </a:prstGeom>
        </p:spPr>
        <p:txBody>
          <a:bodyPr wrap="square" lIns="0" tIns="0" rIns="0" bIns="0" rtlCol="0" anchor="t">
            <a:spAutoFit/>
          </a:bodyPr>
          <a:lstStyle/>
          <a:p>
            <a:pPr algn="ctr" defTabSz="609630">
              <a:lnSpc>
                <a:spcPts val="7646"/>
              </a:lnSpc>
            </a:pPr>
            <a:r>
              <a:rPr lang="en-US" sz="4800" b="1">
                <a:solidFill>
                  <a:srgbClr val="1F497D">
                    <a:lumMod val="50000"/>
                  </a:srgbClr>
                </a:solidFill>
                <a:latin typeface="Century Gothic Paneuropean Bold"/>
                <a:ea typeface="Century Gothic Paneuropean Bold"/>
                <a:cs typeface="Century Gothic Paneuropean Bold"/>
                <a:sym typeface="Century Gothic Paneuropean Bold"/>
              </a:rPr>
              <a:t>Your Questions Matter!</a:t>
            </a:r>
          </a:p>
        </p:txBody>
      </p:sp>
      <p:sp>
        <p:nvSpPr>
          <p:cNvPr id="10" name="Freeform 10">
            <a:extLst>
              <a:ext uri="{FF2B5EF4-FFF2-40B4-BE49-F238E27FC236}">
                <a16:creationId xmlns:a16="http://schemas.microsoft.com/office/drawing/2014/main" id="{2F3D296F-5238-5099-26A4-BE97D1DB9DEE}"/>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9F0AB4FB-C97D-3D2B-46D0-A90D67D6715E}"/>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824F3573-434D-2821-90A3-E1E7140E3F0B}"/>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10E3AEFF-3F79-C924-1CEC-81994FB73354}"/>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42831F46-CF93-78C3-B534-59A61046F7F1}"/>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9" name="Picture 4" descr="How to Identify Questions &amp; Optimize Your Site for Q&amp;A, FAQ &amp; More">
            <a:extLst>
              <a:ext uri="{FF2B5EF4-FFF2-40B4-BE49-F238E27FC236}">
                <a16:creationId xmlns:a16="http://schemas.microsoft.com/office/drawing/2014/main" id="{488F6D05-0E5B-C56E-50FA-71859C452F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64000" y="2260601"/>
            <a:ext cx="3799077" cy="19945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A black and blue text with red letters&#10;&#10;Description automatically generated">
            <a:extLst>
              <a:ext uri="{FF2B5EF4-FFF2-40B4-BE49-F238E27FC236}">
                <a16:creationId xmlns:a16="http://schemas.microsoft.com/office/drawing/2014/main" id="{03D3D7B7-6AA7-419C-0F4C-4DF8297162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15600" y="5599549"/>
            <a:ext cx="1444862" cy="592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27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93A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DBD7C-54F5-744C-6158-13F6B50F9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3853" cy="1429789"/>
          </a:xfrm>
          <a:prstGeom prst="rect">
            <a:avLst/>
          </a:prstGeom>
        </p:spPr>
      </p:pic>
      <p:sp>
        <p:nvSpPr>
          <p:cNvPr id="6" name="Rectangle 5">
            <a:extLst>
              <a:ext uri="{FF2B5EF4-FFF2-40B4-BE49-F238E27FC236}">
                <a16:creationId xmlns:a16="http://schemas.microsoft.com/office/drawing/2014/main" id="{B3A28166-C273-FC27-F676-E755F3DC8765}"/>
              </a:ext>
            </a:extLst>
          </p:cNvPr>
          <p:cNvSpPr/>
          <p:nvPr/>
        </p:nvSpPr>
        <p:spPr>
          <a:xfrm>
            <a:off x="-2" y="6056376"/>
            <a:ext cx="12192002" cy="8016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DF24C436-F1B8-9F3C-A103-62D9ADBA6F71}"/>
              </a:ext>
            </a:extLst>
          </p:cNvPr>
          <p:cNvSpPr txBox="1"/>
          <p:nvPr/>
        </p:nvSpPr>
        <p:spPr>
          <a:xfrm>
            <a:off x="847897" y="1107280"/>
            <a:ext cx="10496203" cy="923330"/>
          </a:xfrm>
          <a:prstGeom prst="rect">
            <a:avLst/>
          </a:prstGeom>
          <a:noFill/>
        </p:spPr>
        <p:txBody>
          <a:bodyPr wrap="square" rtlCol="0">
            <a:spAutoFit/>
          </a:bodyPr>
          <a:lstStyle/>
          <a:p>
            <a:pPr algn="ctr"/>
            <a:r>
              <a:rPr lang="en-US" sz="5400">
                <a:solidFill>
                  <a:schemeClr val="bg1"/>
                </a:solidFill>
                <a:latin typeface="Daytona Light" panose="020B0604020202020204" pitchFamily="34" charset="0"/>
              </a:rPr>
              <a:t>Thank you</a:t>
            </a:r>
          </a:p>
        </p:txBody>
      </p:sp>
      <p:pic>
        <p:nvPicPr>
          <p:cNvPr id="11" name="Picture 10">
            <a:extLst>
              <a:ext uri="{FF2B5EF4-FFF2-40B4-BE49-F238E27FC236}">
                <a16:creationId xmlns:a16="http://schemas.microsoft.com/office/drawing/2014/main" id="{EE99B6B1-F7BD-D272-EB23-874309D00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100" r="58592" b="26908"/>
          <a:stretch/>
        </p:blipFill>
        <p:spPr>
          <a:xfrm rot="16200000">
            <a:off x="8141019" y="3310183"/>
            <a:ext cx="3807384" cy="409491"/>
          </a:xfrm>
          <a:prstGeom prst="rect">
            <a:avLst/>
          </a:prstGeom>
        </p:spPr>
      </p:pic>
      <p:sp>
        <p:nvSpPr>
          <p:cNvPr id="10" name="TextBox 9">
            <a:extLst>
              <a:ext uri="{FF2B5EF4-FFF2-40B4-BE49-F238E27FC236}">
                <a16:creationId xmlns:a16="http://schemas.microsoft.com/office/drawing/2014/main" id="{A2B101F0-5006-3D51-2642-714E15D7BEB2}"/>
              </a:ext>
            </a:extLst>
          </p:cNvPr>
          <p:cNvSpPr txBox="1"/>
          <p:nvPr/>
        </p:nvSpPr>
        <p:spPr>
          <a:xfrm>
            <a:off x="234140" y="2023439"/>
            <a:ext cx="5462848" cy="523220"/>
          </a:xfrm>
          <a:prstGeom prst="rect">
            <a:avLst/>
          </a:prstGeom>
          <a:noFill/>
        </p:spPr>
        <p:txBody>
          <a:bodyPr wrap="square">
            <a:spAutoFit/>
          </a:bodyPr>
          <a:lstStyle/>
          <a:p>
            <a:r>
              <a:rPr lang="en-US" sz="2800" dirty="0">
                <a:solidFill>
                  <a:srgbClr val="FFAE47"/>
                </a:solidFill>
                <a:latin typeface="Daytona Light" panose="020B0604020202020204" pitchFamily="34" charset="0"/>
              </a:rPr>
              <a:t>Please complete this survey:</a:t>
            </a:r>
          </a:p>
        </p:txBody>
      </p:sp>
      <p:sp>
        <p:nvSpPr>
          <p:cNvPr id="2" name="Rectangle 1">
            <a:extLst>
              <a:ext uri="{FF2B5EF4-FFF2-40B4-BE49-F238E27FC236}">
                <a16:creationId xmlns:a16="http://schemas.microsoft.com/office/drawing/2014/main" id="{26362FFB-3D26-A667-4B27-799C4F853E79}"/>
              </a:ext>
            </a:extLst>
          </p:cNvPr>
          <p:cNvSpPr/>
          <p:nvPr/>
        </p:nvSpPr>
        <p:spPr>
          <a:xfrm>
            <a:off x="-2" y="5934670"/>
            <a:ext cx="12192002"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393EB137-6172-BC3F-3628-7D979CE4F4DD}"/>
              </a:ext>
            </a:extLst>
          </p:cNvPr>
          <p:cNvPicPr>
            <a:picLocks noChangeAspect="1"/>
          </p:cNvPicPr>
          <p:nvPr/>
        </p:nvPicPr>
        <p:blipFill>
          <a:blip r:embed="rId4"/>
          <a:stretch>
            <a:fillRect/>
          </a:stretch>
        </p:blipFill>
        <p:spPr>
          <a:xfrm>
            <a:off x="8306914" y="5934671"/>
            <a:ext cx="3885086" cy="923329"/>
          </a:xfrm>
          <a:prstGeom prst="rect">
            <a:avLst/>
          </a:prstGeom>
        </p:spPr>
      </p:pic>
      <p:pic>
        <p:nvPicPr>
          <p:cNvPr id="8" name="Picture 7">
            <a:extLst>
              <a:ext uri="{FF2B5EF4-FFF2-40B4-BE49-F238E27FC236}">
                <a16:creationId xmlns:a16="http://schemas.microsoft.com/office/drawing/2014/main" id="{B6653208-A8AE-706C-D885-18BBC0CB27FF}"/>
              </a:ext>
            </a:extLst>
          </p:cNvPr>
          <p:cNvPicPr>
            <a:picLocks noChangeAspect="1"/>
          </p:cNvPicPr>
          <p:nvPr/>
        </p:nvPicPr>
        <p:blipFill>
          <a:blip r:embed="rId5"/>
          <a:stretch>
            <a:fillRect/>
          </a:stretch>
        </p:blipFill>
        <p:spPr>
          <a:xfrm>
            <a:off x="2081879" y="2668364"/>
            <a:ext cx="2916448" cy="2840065"/>
          </a:xfrm>
          <a:prstGeom prst="rect">
            <a:avLst/>
          </a:prstGeom>
        </p:spPr>
      </p:pic>
    </p:spTree>
    <p:extLst>
      <p:ext uri="{BB962C8B-B14F-4D97-AF65-F5344CB8AC3E}">
        <p14:creationId xmlns:p14="http://schemas.microsoft.com/office/powerpoint/2010/main" val="102720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3A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DBD7C-54F5-744C-6158-13F6B50F9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3853" cy="1429789"/>
          </a:xfrm>
          <a:prstGeom prst="rect">
            <a:avLst/>
          </a:prstGeom>
        </p:spPr>
      </p:pic>
      <p:sp>
        <p:nvSpPr>
          <p:cNvPr id="9" name="TextBox 8">
            <a:extLst>
              <a:ext uri="{FF2B5EF4-FFF2-40B4-BE49-F238E27FC236}">
                <a16:creationId xmlns:a16="http://schemas.microsoft.com/office/drawing/2014/main" id="{DF24C436-F1B8-9F3C-A103-62D9ADBA6F71}"/>
              </a:ext>
            </a:extLst>
          </p:cNvPr>
          <p:cNvSpPr txBox="1"/>
          <p:nvPr/>
        </p:nvSpPr>
        <p:spPr>
          <a:xfrm>
            <a:off x="359909" y="1852313"/>
            <a:ext cx="10496203" cy="707886"/>
          </a:xfrm>
          <a:prstGeom prst="rect">
            <a:avLst/>
          </a:prstGeom>
          <a:noFill/>
        </p:spPr>
        <p:txBody>
          <a:bodyPr wrap="square" rtlCol="0">
            <a:spAutoFit/>
          </a:bodyPr>
          <a:lstStyle/>
          <a:p>
            <a:r>
              <a:rPr lang="en-US" sz="4000" dirty="0">
                <a:solidFill>
                  <a:schemeClr val="bg1"/>
                </a:solidFill>
                <a:latin typeface="Daytona Light" panose="020B0604020202020204" pitchFamily="34" charset="0"/>
              </a:rPr>
              <a:t>Financial Disclosure</a:t>
            </a:r>
          </a:p>
        </p:txBody>
      </p:sp>
      <p:sp>
        <p:nvSpPr>
          <p:cNvPr id="13" name="TextBox 12">
            <a:extLst>
              <a:ext uri="{FF2B5EF4-FFF2-40B4-BE49-F238E27FC236}">
                <a16:creationId xmlns:a16="http://schemas.microsoft.com/office/drawing/2014/main" id="{5B5163E5-940E-BD44-F62A-B761E5015845}"/>
              </a:ext>
            </a:extLst>
          </p:cNvPr>
          <p:cNvSpPr txBox="1"/>
          <p:nvPr/>
        </p:nvSpPr>
        <p:spPr>
          <a:xfrm>
            <a:off x="709234" y="2659995"/>
            <a:ext cx="11328574" cy="3416320"/>
          </a:xfrm>
          <a:prstGeom prst="rect">
            <a:avLst/>
          </a:prstGeom>
          <a:noFill/>
        </p:spPr>
        <p:txBody>
          <a:bodyPr wrap="square" lIns="91440" tIns="45720" rIns="91440" bIns="45720" rtlCol="0" anchor="t">
            <a:spAutoFit/>
          </a:bodyPr>
          <a:lstStyle/>
          <a:p>
            <a:r>
              <a:rPr lang="en-US" sz="2400" dirty="0">
                <a:solidFill>
                  <a:srgbClr val="FFAE47"/>
                </a:solidFill>
                <a:latin typeface="Daytona Light"/>
              </a:rPr>
              <a:t>All Planners and speakers/presenters of the training about to take place have no relevant financial relationship to disclose.</a:t>
            </a:r>
          </a:p>
          <a:p>
            <a:r>
              <a:rPr lang="en-US" sz="2400" dirty="0">
                <a:solidFill>
                  <a:srgbClr val="FFAE47"/>
                </a:solidFill>
                <a:latin typeface="Daytona Light"/>
              </a:rPr>
              <a:t> </a:t>
            </a:r>
          </a:p>
          <a:p>
            <a:r>
              <a:rPr lang="en-US" sz="2400" dirty="0">
                <a:solidFill>
                  <a:srgbClr val="FFAE47"/>
                </a:solidFill>
                <a:latin typeface="Daytona Light"/>
              </a:rPr>
              <a:t>Arizona Alliance for Community Health Centers is accredited by the Arizona Medical Association to provide continuing medical education for physicians.</a:t>
            </a:r>
          </a:p>
          <a:p>
            <a:r>
              <a:rPr lang="en-US" sz="2400" dirty="0">
                <a:solidFill>
                  <a:srgbClr val="FFAE47"/>
                </a:solidFill>
                <a:latin typeface="Daytona Light"/>
              </a:rPr>
              <a:t> </a:t>
            </a:r>
          </a:p>
          <a:p>
            <a:r>
              <a:rPr lang="en-US" sz="2400" dirty="0">
                <a:solidFill>
                  <a:srgbClr val="FFAE47"/>
                </a:solidFill>
                <a:latin typeface="Daytona Light"/>
              </a:rPr>
              <a:t>The Arizona Alliance for Community Health Centers Designates the Arizona Community Grand Rounds – Neurology and MS: A Primer for Primary Care educational activity for a maximum of 1 AMA PRA Category 1 Credits. </a:t>
            </a:r>
            <a:endParaRPr lang="en-US" sz="2800" dirty="0">
              <a:solidFill>
                <a:srgbClr val="FFAE47"/>
              </a:solidFill>
              <a:latin typeface="Daytona Light" panose="020B0604020202020204" pitchFamily="34" charset="0"/>
            </a:endParaRPr>
          </a:p>
        </p:txBody>
      </p:sp>
    </p:spTree>
    <p:extLst>
      <p:ext uri="{BB962C8B-B14F-4D97-AF65-F5344CB8AC3E}">
        <p14:creationId xmlns:p14="http://schemas.microsoft.com/office/powerpoint/2010/main" val="204067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042" y="2053040"/>
            <a:ext cx="10741917" cy="1477328"/>
          </a:xfrm>
          <a:prstGeom prst="rect">
            <a:avLst/>
          </a:prstGeom>
        </p:spPr>
        <p:txBody>
          <a:bodyPr wrap="square" lIns="0" tIns="0" rIns="0" bIns="0" rtlCol="0" anchor="t">
            <a:spAutoFit/>
          </a:bodyPr>
          <a:lstStyle/>
          <a:p>
            <a:pPr algn="ctr" defTabSz="609630"/>
            <a:r>
              <a:rPr lang="en-US" sz="4800" b="1" dirty="0">
                <a:solidFill>
                  <a:srgbClr val="4F81BD">
                    <a:lumMod val="50000"/>
                  </a:srgbClr>
                </a:solidFill>
                <a:latin typeface="Aptos Display" panose="020B0004020202020204" pitchFamily="34" charset="0"/>
                <a:ea typeface="ADLaM Display" panose="02010000000000000000" pitchFamily="2" charset="0"/>
                <a:cs typeface="ADLaM Display" panose="02010000000000000000" pitchFamily="2" charset="0"/>
                <a:sym typeface="Century Gothic Paneuropean Bold"/>
              </a:rPr>
              <a:t>The Latest Research and Best Practices </a:t>
            </a:r>
          </a:p>
          <a:p>
            <a:pPr algn="ctr" defTabSz="609630"/>
            <a:r>
              <a:rPr lang="en-US" sz="4800" b="1" dirty="0">
                <a:solidFill>
                  <a:srgbClr val="4F81BD">
                    <a:lumMod val="50000"/>
                  </a:srgbClr>
                </a:solidFill>
                <a:latin typeface="Aptos Display" panose="020B0004020202020204" pitchFamily="34" charset="0"/>
                <a:ea typeface="ADLaM Display" panose="02010000000000000000" pitchFamily="2" charset="0"/>
                <a:cs typeface="ADLaM Display" panose="02010000000000000000" pitchFamily="2" charset="0"/>
                <a:sym typeface="Century Gothic Paneuropean Bold"/>
              </a:rPr>
              <a:t>in Treating and Managing MS</a:t>
            </a:r>
          </a:p>
        </p:txBody>
      </p:sp>
      <p:sp>
        <p:nvSpPr>
          <p:cNvPr id="3" name="TextBox 3"/>
          <p:cNvSpPr txBox="1"/>
          <p:nvPr/>
        </p:nvSpPr>
        <p:spPr>
          <a:xfrm>
            <a:off x="3022644" y="4130731"/>
            <a:ext cx="5681433" cy="1107996"/>
          </a:xfrm>
          <a:prstGeom prst="rect">
            <a:avLst/>
          </a:prstGeom>
        </p:spPr>
        <p:txBody>
          <a:bodyPr lIns="0" tIns="0" rIns="0" bIns="0" rtlCol="0" anchor="t">
            <a:spAutoFit/>
          </a:bodyPr>
          <a:lstStyle/>
          <a:p>
            <a:pPr algn="ctr" defTabSz="609630"/>
            <a:r>
              <a:rPr lang="en-US" sz="2400" dirty="0">
                <a:solidFill>
                  <a:srgbClr val="4F81BD">
                    <a:lumMod val="49000"/>
                  </a:srgbClr>
                </a:solidFill>
                <a:latin typeface="Aptos Display" panose="020B0004020202020204" pitchFamily="34" charset="0"/>
                <a:ea typeface="Century Gothic Paneuropean"/>
                <a:cs typeface="Century Gothic Paneuropean"/>
                <a:sym typeface="Century Gothic Paneuropean"/>
              </a:rPr>
              <a:t>Dr. Barry Hendin</a:t>
            </a:r>
            <a:endParaRPr lang="en-US" sz="2400" dirty="0">
              <a:solidFill>
                <a:srgbClr val="4F81BD">
                  <a:lumMod val="49000"/>
                </a:srgbClr>
              </a:solidFill>
              <a:latin typeface="Aptos Display" panose="020B0004020202020204" pitchFamily="34" charset="0"/>
              <a:ea typeface="Century Gothic Paneuropean"/>
              <a:cs typeface="Century Gothic Paneuropean"/>
            </a:endParaRPr>
          </a:p>
          <a:p>
            <a:pPr algn="ctr" defTabSz="609630"/>
            <a:r>
              <a:rPr lang="en-US" sz="2400" dirty="0">
                <a:solidFill>
                  <a:srgbClr val="4F81BD">
                    <a:lumMod val="49000"/>
                  </a:srgbClr>
                </a:solidFill>
                <a:latin typeface="Aptos Display" panose="020B0004020202020204" pitchFamily="34" charset="0"/>
                <a:ea typeface="Century Gothic Paneuropean"/>
                <a:cs typeface="Century Gothic Paneuropean"/>
                <a:sym typeface="Century Gothic Paneuropean"/>
              </a:rPr>
              <a:t>January 2025</a:t>
            </a:r>
            <a:endParaRPr lang="en-US" sz="2400" dirty="0">
              <a:solidFill>
                <a:srgbClr val="4F81BD">
                  <a:lumMod val="49000"/>
                </a:srgbClr>
              </a:solidFill>
              <a:latin typeface="Aptos Display" panose="020B0004020202020204" pitchFamily="34" charset="0"/>
              <a:ea typeface="Century Gothic Paneuropean"/>
              <a:cs typeface="Century Gothic Paneuropean"/>
            </a:endParaRPr>
          </a:p>
          <a:p>
            <a:pPr algn="ctr" defTabSz="609630"/>
            <a:r>
              <a:rPr lang="en-US" sz="2400" dirty="0">
                <a:solidFill>
                  <a:srgbClr val="4F81BD">
                    <a:lumMod val="49000"/>
                  </a:srgbClr>
                </a:solidFill>
                <a:latin typeface="Aptos Display" panose="020B0004020202020204" pitchFamily="34" charset="0"/>
                <a:ea typeface="Century Gothic Paneuropean"/>
                <a:cs typeface="Century Gothic Paneuropean"/>
                <a:sym typeface="Century Gothic Paneuropean"/>
              </a:rPr>
              <a:t>Phoenix, Arizona</a:t>
            </a:r>
            <a:endParaRPr lang="en-US" sz="2400" dirty="0">
              <a:solidFill>
                <a:srgbClr val="4F81BD">
                  <a:lumMod val="49000"/>
                </a:srgbClr>
              </a:solidFill>
              <a:latin typeface="Aptos Display" panose="020B0004020202020204" pitchFamily="34" charset="0"/>
              <a:ea typeface="Century Gothic Paneuropean"/>
              <a:cs typeface="Century Gothic Paneuropean"/>
            </a:endParaRPr>
          </a:p>
        </p:txBody>
      </p:sp>
      <p:grpSp>
        <p:nvGrpSpPr>
          <p:cNvPr id="4" name="Group 4"/>
          <p:cNvGrpSpPr/>
          <p:nvPr/>
        </p:nvGrpSpPr>
        <p:grpSpPr>
          <a:xfrm>
            <a:off x="11145962" y="-659780"/>
            <a:ext cx="720477" cy="1971123"/>
            <a:chOff x="0" y="0"/>
            <a:chExt cx="284633" cy="778715"/>
          </a:xfrm>
        </p:grpSpPr>
        <p:sp>
          <p:nvSpPr>
            <p:cNvPr id="5" name="Freeform 5"/>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chemeClr val="tx2">
                <a:lumMod val="20000"/>
                <a:lumOff val="80000"/>
              </a:schemeClr>
            </a:solidFill>
          </p:spPr>
          <p:txBody>
            <a:bodyPr/>
            <a:lstStyle/>
            <a:p>
              <a:pPr defTabSz="609630"/>
              <a:endParaRPr lang="en-US" sz="1200">
                <a:solidFill>
                  <a:prstClr val="black"/>
                </a:solidFill>
                <a:latin typeface="Calibri"/>
              </a:endParaRPr>
            </a:p>
          </p:txBody>
        </p:sp>
        <p:sp>
          <p:nvSpPr>
            <p:cNvPr id="6" name="TextBox 6"/>
            <p:cNvSpPr txBox="1"/>
            <p:nvPr/>
          </p:nvSpPr>
          <p:spPr>
            <a:xfrm>
              <a:off x="0" y="-38100"/>
              <a:ext cx="284633" cy="816815"/>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7" name="Group 7"/>
          <p:cNvGrpSpPr/>
          <p:nvPr/>
        </p:nvGrpSpPr>
        <p:grpSpPr>
          <a:xfrm>
            <a:off x="-352902" y="6535896"/>
            <a:ext cx="12897803" cy="547945"/>
            <a:chOff x="0" y="0"/>
            <a:chExt cx="5095428" cy="216472"/>
          </a:xfrm>
          <a:solidFill>
            <a:schemeClr val="tx2">
              <a:lumMod val="75000"/>
            </a:schemeClr>
          </a:solidFill>
        </p:grpSpPr>
        <p:sp>
          <p:nvSpPr>
            <p:cNvPr id="8" name="Freeform 8"/>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000000"/>
              </a:solidFill>
              <a:prstDash val="solid"/>
              <a:round/>
            </a:ln>
          </p:spPr>
          <p:txBody>
            <a:bodyPr/>
            <a:lstStyle/>
            <a:p>
              <a:pPr defTabSz="609630"/>
              <a:endParaRPr lang="en-US" sz="1200">
                <a:solidFill>
                  <a:prstClr val="black"/>
                </a:solidFill>
                <a:latin typeface="Calibri"/>
              </a:endParaRPr>
            </a:p>
          </p:txBody>
        </p:sp>
        <p:sp>
          <p:nvSpPr>
            <p:cNvPr id="9" name="TextBox 9"/>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0" name="Freeform 10"/>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325562" y="-659780"/>
            <a:ext cx="720477" cy="1971123"/>
            <a:chOff x="0" y="0"/>
            <a:chExt cx="284633" cy="778715"/>
          </a:xfrm>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solidFill>
              <a:schemeClr val="accent1">
                <a:lumMod val="75000"/>
              </a:schemeClr>
            </a:solidFill>
          </p:spPr>
          <p:txBody>
            <a:bodyPr/>
            <a:lstStyle/>
            <a:p>
              <a:pPr defTabSz="609630"/>
              <a:endParaRPr lang="en-US" sz="1200">
                <a:solidFill>
                  <a:prstClr val="black"/>
                </a:solidFill>
                <a:latin typeface="Calibri"/>
              </a:endParaRPr>
            </a:p>
          </p:txBody>
        </p:sp>
        <p:sp>
          <p:nvSpPr>
            <p:cNvPr id="14" name="TextBox 14"/>
            <p:cNvSpPr txBox="1"/>
            <p:nvPr/>
          </p:nvSpPr>
          <p:spPr>
            <a:xfrm>
              <a:off x="0" y="-38100"/>
              <a:ext cx="284633" cy="816815"/>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1" descr="A black and blue text with red letters&#10;&#10;Description automatically generated">
            <a:extLst>
              <a:ext uri="{FF2B5EF4-FFF2-40B4-BE49-F238E27FC236}">
                <a16:creationId xmlns:a16="http://schemas.microsoft.com/office/drawing/2014/main" id="{F223A763-27EF-6E0C-4818-034A8D43E0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5601" y="182687"/>
            <a:ext cx="2889723" cy="118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9DD2327-5BA3-A600-25BD-7F1D7EFEFC60}"/>
              </a:ext>
            </a:extLst>
          </p:cNvPr>
          <p:cNvSpPr txBox="1"/>
          <p:nvPr/>
        </p:nvSpPr>
        <p:spPr>
          <a:xfrm>
            <a:off x="808616" y="204811"/>
            <a:ext cx="10574767"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Mitigation Slide for Financial disclosures </a:t>
            </a:r>
          </a:p>
        </p:txBody>
      </p:sp>
      <p:sp>
        <p:nvSpPr>
          <p:cNvPr id="6" name="TextBox 5">
            <a:extLst>
              <a:ext uri="{FF2B5EF4-FFF2-40B4-BE49-F238E27FC236}">
                <a16:creationId xmlns:a16="http://schemas.microsoft.com/office/drawing/2014/main" id="{C857A69D-6C04-6D97-214A-E08AE7B107AC}"/>
              </a:ext>
            </a:extLst>
          </p:cNvPr>
          <p:cNvSpPr txBox="1"/>
          <p:nvPr/>
        </p:nvSpPr>
        <p:spPr>
          <a:xfrm>
            <a:off x="626633" y="1956105"/>
            <a:ext cx="10926030" cy="1477328"/>
          </a:xfrm>
          <a:prstGeom prst="rect">
            <a:avLst/>
          </a:prstGeom>
          <a:noFill/>
        </p:spPr>
        <p:txBody>
          <a:bodyPr wrap="square">
            <a:spAutoFit/>
          </a:bodyPr>
          <a:lstStyle/>
          <a:p>
            <a:r>
              <a:rPr lang="en-US" sz="1800" dirty="0">
                <a:solidFill>
                  <a:prstClr val="black"/>
                </a:solidFill>
                <a:latin typeface="Aptos Display" panose="020B0004020202020204" pitchFamily="34" charset="0"/>
              </a:rPr>
              <a:t>Financial relationships include research, speaker, and advisor to Biogen, Novartis, Genentech,  Genzyme, EMD Serono, TG Therapeutics</a:t>
            </a:r>
            <a:r>
              <a:rPr lang="en-US" dirty="0">
                <a:solidFill>
                  <a:prstClr val="black"/>
                </a:solidFill>
                <a:latin typeface="Aptos Display" panose="020B0004020202020204" pitchFamily="34" charset="0"/>
              </a:rPr>
              <a:t>, Bristol Myers, </a:t>
            </a:r>
            <a:r>
              <a:rPr lang="en-US" dirty="0" err="1">
                <a:solidFill>
                  <a:prstClr val="black"/>
                </a:solidFill>
                <a:latin typeface="Aptos Display" panose="020B0004020202020204" pitchFamily="34" charset="0"/>
              </a:rPr>
              <a:t>AztraZeneca</a:t>
            </a:r>
            <a:r>
              <a:rPr lang="en-US" dirty="0">
                <a:solidFill>
                  <a:prstClr val="black"/>
                </a:solidFill>
                <a:latin typeface="Aptos Display" panose="020B0004020202020204" pitchFamily="34" charset="0"/>
              </a:rPr>
              <a:t>, </a:t>
            </a:r>
            <a:r>
              <a:rPr lang="en-US" sz="1800" dirty="0">
                <a:solidFill>
                  <a:prstClr val="black"/>
                </a:solidFill>
                <a:latin typeface="Aptos Display" panose="020B0004020202020204" pitchFamily="34" charset="0"/>
              </a:rPr>
              <a:t>in topic areas of MS/ NMOSD. </a:t>
            </a:r>
          </a:p>
          <a:p>
            <a:endParaRPr lang="en-US" dirty="0">
              <a:solidFill>
                <a:prstClr val="black"/>
              </a:solidFill>
              <a:latin typeface="Aptos Display" panose="020B0004020202020204" pitchFamily="34" charset="0"/>
            </a:endParaRPr>
          </a:p>
          <a:p>
            <a:endParaRPr lang="en-US" dirty="0">
              <a:solidFill>
                <a:prstClr val="black"/>
              </a:solidFill>
              <a:latin typeface="Aptos Display" panose="020B0004020202020204" pitchFamily="34" charset="0"/>
            </a:endParaRPr>
          </a:p>
          <a:p>
            <a:r>
              <a:rPr lang="en-US" dirty="0">
                <a:solidFill>
                  <a:prstClr val="black"/>
                </a:solidFill>
                <a:latin typeface="Aptos Display" panose="020B0004020202020204" pitchFamily="34" charset="0"/>
              </a:rPr>
              <a:t>I will NOT be speaking about the topics related to these relationships. </a:t>
            </a:r>
            <a:endParaRPr lang="en-US" dirty="0"/>
          </a:p>
        </p:txBody>
      </p:sp>
    </p:spTree>
    <p:extLst>
      <p:ext uri="{BB962C8B-B14F-4D97-AF65-F5344CB8AC3E}">
        <p14:creationId xmlns:p14="http://schemas.microsoft.com/office/powerpoint/2010/main" val="105043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45962" y="-659780"/>
            <a:ext cx="720477" cy="1971123"/>
            <a:chOff x="0" y="0"/>
            <a:chExt cx="284633" cy="778715"/>
          </a:xfrm>
          <a:solidFill>
            <a:schemeClr val="tx2">
              <a:lumMod val="20000"/>
              <a:lumOff val="80000"/>
            </a:schemeClr>
          </a:solidFill>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352902" y="6535896"/>
            <a:ext cx="12897803" cy="547945"/>
            <a:chOff x="0" y="0"/>
            <a:chExt cx="5095428" cy="216472"/>
          </a:xfrm>
          <a:solidFill>
            <a:schemeClr val="tx2">
              <a:lumMod val="75000"/>
            </a:schemeClr>
          </a:solidFill>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p:cNvSpPr txBox="1"/>
          <p:nvPr/>
        </p:nvSpPr>
        <p:spPr>
          <a:xfrm>
            <a:off x="3177673" y="570571"/>
            <a:ext cx="5691452" cy="901465"/>
          </a:xfrm>
          <a:prstGeom prst="rect">
            <a:avLst/>
          </a:prstGeom>
        </p:spPr>
        <p:txBody>
          <a:bodyPr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Agenda</a:t>
            </a:r>
          </a:p>
        </p:txBody>
      </p:sp>
      <p:sp>
        <p:nvSpPr>
          <p:cNvPr id="9" name="TextBox 9"/>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325562" y="-659780"/>
            <a:ext cx="720477" cy="1971123"/>
            <a:chOff x="0" y="0"/>
            <a:chExt cx="284633" cy="778715"/>
          </a:xfrm>
          <a:solidFill>
            <a:schemeClr val="accent1">
              <a:lumMod val="75000"/>
            </a:schemeClr>
          </a:solidFill>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1" descr="A black and blue text with red letters&#10;&#10;Description automatically generated">
            <a:extLst>
              <a:ext uri="{FF2B5EF4-FFF2-40B4-BE49-F238E27FC236}">
                <a16:creationId xmlns:a16="http://schemas.microsoft.com/office/drawing/2014/main" id="{AC8522CE-A4A4-FB17-8286-2597865E79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9502" y="5599549"/>
            <a:ext cx="1444862" cy="592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extBox 15">
            <a:extLst>
              <a:ext uri="{FF2B5EF4-FFF2-40B4-BE49-F238E27FC236}">
                <a16:creationId xmlns:a16="http://schemas.microsoft.com/office/drawing/2014/main" id="{34DC452E-AF10-B510-D961-8A33B5DC6765}"/>
              </a:ext>
            </a:extLst>
          </p:cNvPr>
          <p:cNvGraphicFramePr/>
          <p:nvPr/>
        </p:nvGraphicFramePr>
        <p:xfrm>
          <a:off x="1814257" y="2056782"/>
          <a:ext cx="8418285" cy="36768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45962" y="-659780"/>
            <a:ext cx="720477" cy="1971123"/>
            <a:chOff x="0" y="0"/>
            <a:chExt cx="284633" cy="778715"/>
          </a:xfrm>
          <a:solidFill>
            <a:schemeClr val="tx2">
              <a:lumMod val="20000"/>
              <a:lumOff val="80000"/>
            </a:schemeClr>
          </a:solidFill>
        </p:grpSpPr>
        <p:sp>
          <p:nvSpPr>
            <p:cNvPr id="3" name="Freeform 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352902" y="6535896"/>
            <a:ext cx="12897803" cy="547945"/>
            <a:chOff x="0" y="0"/>
            <a:chExt cx="5095428" cy="216472"/>
          </a:xfrm>
          <a:solidFill>
            <a:schemeClr val="tx2">
              <a:lumMod val="75000"/>
            </a:schemeClr>
          </a:solidFill>
        </p:grpSpPr>
        <p:sp>
          <p:nvSpPr>
            <p:cNvPr id="6" name="Freeform 6"/>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p:cNvSpPr txBox="1"/>
          <p:nvPr/>
        </p:nvSpPr>
        <p:spPr>
          <a:xfrm>
            <a:off x="2810445" y="2204740"/>
            <a:ext cx="5691452" cy="1876091"/>
          </a:xfrm>
          <a:prstGeom prst="rect">
            <a:avLst/>
          </a:prstGeom>
        </p:spPr>
        <p:txBody>
          <a:bodyPr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Understanding Multiple Sclerosis </a:t>
            </a:r>
          </a:p>
        </p:txBody>
      </p:sp>
      <p:sp>
        <p:nvSpPr>
          <p:cNvPr id="9" name="TextBox 9"/>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325562" y="-659780"/>
            <a:ext cx="720477" cy="1971123"/>
            <a:chOff x="0" y="0"/>
            <a:chExt cx="284633" cy="778715"/>
          </a:xfrm>
          <a:solidFill>
            <a:schemeClr val="accent1">
              <a:lumMod val="75000"/>
            </a:schemeClr>
          </a:solidFill>
        </p:grpSpPr>
        <p:sp>
          <p:nvSpPr>
            <p:cNvPr id="13" name="Freeform 13"/>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5" name="Picture 1" descr="A black and blue text with red letters&#10;&#10;Description automatically generated">
            <a:extLst>
              <a:ext uri="{FF2B5EF4-FFF2-40B4-BE49-F238E27FC236}">
                <a16:creationId xmlns:a16="http://schemas.microsoft.com/office/drawing/2014/main" id="{AC8522CE-A4A4-FB17-8286-2597865E79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30474" y="5692954"/>
            <a:ext cx="1444862" cy="592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15D2-8D1E-E752-8557-396F73925D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9F0C6D-DD39-5C02-B47F-249A51891DF6}"/>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FEE93066-4C40-FA83-F95D-C95FB9614852}"/>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9AC8A4E5-9DEA-F1FE-DA8E-6B1C932B0537}"/>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8D63570E-4BFF-C8C9-5C7E-2C041226DF52}"/>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9EEEECD4-BD64-82DC-09FC-3E5109048841}"/>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FCCD0FD5-599F-C1AC-F8C5-83B095E85A06}"/>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8F611E42-F1DB-1DF8-1BC3-75AC6D0094BA}"/>
              </a:ext>
            </a:extLst>
          </p:cNvPr>
          <p:cNvSpPr txBox="1"/>
          <p:nvPr/>
        </p:nvSpPr>
        <p:spPr>
          <a:xfrm>
            <a:off x="878106" y="323556"/>
            <a:ext cx="10130195" cy="901465"/>
          </a:xfrm>
          <a:prstGeom prst="rect">
            <a:avLst/>
          </a:prstGeom>
        </p:spPr>
        <p:txBody>
          <a:bodyPr wrap="square"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What is MS?</a:t>
            </a:r>
          </a:p>
        </p:txBody>
      </p:sp>
      <p:sp>
        <p:nvSpPr>
          <p:cNvPr id="9" name="TextBox 9">
            <a:extLst>
              <a:ext uri="{FF2B5EF4-FFF2-40B4-BE49-F238E27FC236}">
                <a16:creationId xmlns:a16="http://schemas.microsoft.com/office/drawing/2014/main" id="{AA4B3E8F-B730-C299-E960-C47AC6E5C1EF}"/>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6E85A8E5-C08E-D0EA-0B1A-8AFBE3B5E8A9}"/>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E5D50E42-400A-45DE-B322-379F11201773}"/>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42B928C2-4119-0BD9-0724-006ECEC4C742}"/>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B24DF2B1-A036-31DA-1C11-1BDD324CB670}"/>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C43D830E-5503-A43A-AF53-822C786B204A}"/>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673B6120-0F43-85D4-AD22-150F220C19AA}"/>
              </a:ext>
            </a:extLst>
          </p:cNvPr>
          <p:cNvSpPr txBox="1"/>
          <p:nvPr/>
        </p:nvSpPr>
        <p:spPr>
          <a:xfrm>
            <a:off x="1278915" y="2003193"/>
            <a:ext cx="5802790" cy="3293209"/>
          </a:xfrm>
          <a:prstGeom prst="rect">
            <a:avLst/>
          </a:prstGeom>
          <a:noFill/>
        </p:spPr>
        <p:txBody>
          <a:bodyPr wrap="square">
            <a:spAutoFit/>
          </a:bodyPr>
          <a:lstStyle/>
          <a:p>
            <a:pPr algn="just" defTabSz="609630"/>
            <a:r>
              <a:rPr lang="en-US" sz="1600" dirty="0">
                <a:solidFill>
                  <a:prstClr val="black"/>
                </a:solidFill>
                <a:latin typeface="Aptos Display" panose="020B0004020202020204" pitchFamily="34" charset="0"/>
              </a:rPr>
              <a:t>Multiple Sclerosis (MS) is a chronic, immune-mediated disease that affects the central nervous system (CNS), specifically the brain, spinal cord, and optic nerves. In MS, the immune system mistakenly attacks the protective covering of nerve fibers, called </a:t>
            </a:r>
            <a:r>
              <a:rPr lang="en-US" sz="1600" i="1" dirty="0">
                <a:solidFill>
                  <a:prstClr val="black"/>
                </a:solidFill>
                <a:latin typeface="Aptos Display" panose="020B0004020202020204" pitchFamily="34" charset="0"/>
              </a:rPr>
              <a:t>myelin</a:t>
            </a:r>
            <a:r>
              <a:rPr lang="en-US" sz="1600" dirty="0">
                <a:solidFill>
                  <a:prstClr val="black"/>
                </a:solidFill>
                <a:latin typeface="Aptos Display" panose="020B0004020202020204" pitchFamily="34" charset="0"/>
              </a:rPr>
              <a:t>, causing inflammation and damage. This disrupts the normal flow of electrical signals along the nerves, leading to a wide range of symptoms.</a:t>
            </a:r>
          </a:p>
          <a:p>
            <a:pPr algn="just" defTabSz="609630"/>
            <a:endParaRPr lang="en-US" sz="1600" dirty="0">
              <a:solidFill>
                <a:srgbClr val="000000"/>
              </a:solidFill>
              <a:latin typeface="Aptos Display" panose="020B0004020202020204" pitchFamily="34" charset="0"/>
            </a:endParaRPr>
          </a:p>
          <a:p>
            <a:pPr algn="just" defTabSz="609630"/>
            <a:r>
              <a:rPr lang="en-US" sz="1600" dirty="0">
                <a:solidFill>
                  <a:srgbClr val="000000"/>
                </a:solidFill>
                <a:latin typeface="Aptos Display" panose="020B0004020202020204" pitchFamily="34" charset="0"/>
              </a:rPr>
              <a:t>Individuals with MS may experience one or more of a variety of symptoms, possibly affecting individuals physically, emotionally, mentally, psychologically, and/or in ways that others can’t see (the “invisible” symptoms of MS). The types and severity of symptoms differ greatly between people with MS, so one person’s experience with this disorder may be very different from another’s.</a:t>
            </a:r>
            <a:endParaRPr lang="en-US" sz="1600" dirty="0">
              <a:solidFill>
                <a:prstClr val="black"/>
              </a:solidFill>
              <a:latin typeface="Aptos Display" panose="020B0004020202020204" pitchFamily="34" charset="0"/>
            </a:endParaRPr>
          </a:p>
        </p:txBody>
      </p:sp>
      <p:pic>
        <p:nvPicPr>
          <p:cNvPr id="1028" name="Picture 4" descr="Side by side image of normal nerves and the damaged nerves of multiple sclerosis.">
            <a:extLst>
              <a:ext uri="{FF2B5EF4-FFF2-40B4-BE49-F238E27FC236}">
                <a16:creationId xmlns:a16="http://schemas.microsoft.com/office/drawing/2014/main" id="{28DB94A0-A5C8-6B3B-D1E3-D3629CDBED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929"/>
          <a:stretch/>
        </p:blipFill>
        <p:spPr bwMode="auto">
          <a:xfrm>
            <a:off x="7555573" y="2003194"/>
            <a:ext cx="3165886" cy="325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4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54B4-9045-B9DD-AE60-9F82CD74AF6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789F9C-D5FB-187B-6228-F2467789CB80}"/>
              </a:ext>
            </a:extLst>
          </p:cNvPr>
          <p:cNvGrpSpPr/>
          <p:nvPr/>
        </p:nvGrpSpPr>
        <p:grpSpPr>
          <a:xfrm>
            <a:off x="11145962" y="-659780"/>
            <a:ext cx="720477" cy="1971123"/>
            <a:chOff x="0" y="0"/>
            <a:chExt cx="284633" cy="778715"/>
          </a:xfrm>
          <a:solidFill>
            <a:schemeClr val="tx2">
              <a:lumMod val="20000"/>
              <a:lumOff val="80000"/>
            </a:schemeClr>
          </a:solidFill>
        </p:grpSpPr>
        <p:sp>
          <p:nvSpPr>
            <p:cNvPr id="3" name="Freeform 3">
              <a:extLst>
                <a:ext uri="{FF2B5EF4-FFF2-40B4-BE49-F238E27FC236}">
                  <a16:creationId xmlns:a16="http://schemas.microsoft.com/office/drawing/2014/main" id="{72E55B51-7AC0-2EF6-5861-F0F424495B15}"/>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tx2">
                  <a:lumMod val="20000"/>
                  <a:lumOff val="80000"/>
                </a:schemeClr>
              </a:solidFill>
            </a:ln>
          </p:spPr>
          <p:txBody>
            <a:bodyPr/>
            <a:lstStyle/>
            <a:p>
              <a:pPr defTabSz="609630"/>
              <a:endParaRPr lang="en-US" sz="1200">
                <a:solidFill>
                  <a:prstClr val="black"/>
                </a:solidFill>
                <a:latin typeface="Calibri"/>
              </a:endParaRPr>
            </a:p>
          </p:txBody>
        </p:sp>
        <p:sp>
          <p:nvSpPr>
            <p:cNvPr id="4" name="TextBox 4">
              <a:extLst>
                <a:ext uri="{FF2B5EF4-FFF2-40B4-BE49-F238E27FC236}">
                  <a16:creationId xmlns:a16="http://schemas.microsoft.com/office/drawing/2014/main" id="{2D649AF8-1FB4-D230-B2FC-D50B678ABE36}"/>
                </a:ext>
              </a:extLst>
            </p:cNvPr>
            <p:cNvSpPr txBox="1"/>
            <p:nvPr/>
          </p:nvSpPr>
          <p:spPr>
            <a:xfrm>
              <a:off x="0" y="-38100"/>
              <a:ext cx="284633" cy="816815"/>
            </a:xfrm>
            <a:prstGeom prst="rect">
              <a:avLst/>
            </a:prstGeom>
            <a:grpFill/>
            <a:ln>
              <a:solidFill>
                <a:schemeClr val="tx2">
                  <a:lumMod val="20000"/>
                  <a:lumOff val="80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EBBEC9A2-7EBE-EEB9-3C6F-766FDB87700D}"/>
              </a:ext>
            </a:extLst>
          </p:cNvPr>
          <p:cNvGrpSpPr/>
          <p:nvPr/>
        </p:nvGrpSpPr>
        <p:grpSpPr>
          <a:xfrm>
            <a:off x="-352902" y="6535896"/>
            <a:ext cx="12897803" cy="547945"/>
            <a:chOff x="0" y="0"/>
            <a:chExt cx="5095428" cy="216472"/>
          </a:xfrm>
          <a:solidFill>
            <a:schemeClr val="tx2">
              <a:lumMod val="75000"/>
            </a:schemeClr>
          </a:solidFill>
        </p:grpSpPr>
        <p:sp>
          <p:nvSpPr>
            <p:cNvPr id="6" name="Freeform 6">
              <a:extLst>
                <a:ext uri="{FF2B5EF4-FFF2-40B4-BE49-F238E27FC236}">
                  <a16:creationId xmlns:a16="http://schemas.microsoft.com/office/drawing/2014/main" id="{690FA91D-E0D9-5912-C326-BB5DE5A97884}"/>
                </a:ext>
              </a:extLst>
            </p:cNvPr>
            <p:cNvSpPr/>
            <p:nvPr/>
          </p:nvSpPr>
          <p:spPr>
            <a:xfrm>
              <a:off x="0" y="0"/>
              <a:ext cx="5095428" cy="216472"/>
            </a:xfrm>
            <a:custGeom>
              <a:avLst/>
              <a:gdLst/>
              <a:ahLst/>
              <a:cxnLst/>
              <a:rect l="l" t="t" r="r" b="b"/>
              <a:pathLst>
                <a:path w="5095428" h="216472">
                  <a:moveTo>
                    <a:pt x="20409" y="0"/>
                  </a:moveTo>
                  <a:lnTo>
                    <a:pt x="5075020" y="0"/>
                  </a:lnTo>
                  <a:cubicBezTo>
                    <a:pt x="5086291" y="0"/>
                    <a:pt x="5095428" y="9137"/>
                    <a:pt x="5095428" y="20409"/>
                  </a:cubicBezTo>
                  <a:lnTo>
                    <a:pt x="5095428" y="196063"/>
                  </a:lnTo>
                  <a:cubicBezTo>
                    <a:pt x="5095428" y="201476"/>
                    <a:pt x="5093278" y="206667"/>
                    <a:pt x="5089451" y="210494"/>
                  </a:cubicBezTo>
                  <a:cubicBezTo>
                    <a:pt x="5085623" y="214322"/>
                    <a:pt x="5080432" y="216472"/>
                    <a:pt x="5075020" y="216472"/>
                  </a:cubicBezTo>
                  <a:lnTo>
                    <a:pt x="20409" y="216472"/>
                  </a:lnTo>
                  <a:cubicBezTo>
                    <a:pt x="14996" y="216472"/>
                    <a:pt x="9805" y="214322"/>
                    <a:pt x="5978" y="210494"/>
                  </a:cubicBezTo>
                  <a:cubicBezTo>
                    <a:pt x="2150" y="206667"/>
                    <a:pt x="0" y="201476"/>
                    <a:pt x="0" y="196063"/>
                  </a:cubicBezTo>
                  <a:lnTo>
                    <a:pt x="0" y="20409"/>
                  </a:lnTo>
                  <a:cubicBezTo>
                    <a:pt x="0" y="14996"/>
                    <a:pt x="2150" y="9805"/>
                    <a:pt x="5978" y="5978"/>
                  </a:cubicBezTo>
                  <a:cubicBezTo>
                    <a:pt x="9805" y="2150"/>
                    <a:pt x="14996" y="0"/>
                    <a:pt x="20409" y="0"/>
                  </a:cubicBezTo>
                  <a:close/>
                </a:path>
              </a:pathLst>
            </a:custGeom>
            <a:grpFill/>
            <a:ln w="85725" cap="rnd">
              <a:solidFill>
                <a:srgbClr val="494848"/>
              </a:solidFill>
              <a:prstDash val="solid"/>
              <a:round/>
            </a:ln>
          </p:spPr>
          <p:txBody>
            <a:bodyPr/>
            <a:lstStyle/>
            <a:p>
              <a:pPr defTabSz="609630"/>
              <a:endParaRPr lang="en-US" sz="1200">
                <a:solidFill>
                  <a:prstClr val="black"/>
                </a:solidFill>
                <a:latin typeface="Calibri"/>
              </a:endParaRPr>
            </a:p>
          </p:txBody>
        </p:sp>
        <p:sp>
          <p:nvSpPr>
            <p:cNvPr id="7" name="TextBox 7">
              <a:extLst>
                <a:ext uri="{FF2B5EF4-FFF2-40B4-BE49-F238E27FC236}">
                  <a16:creationId xmlns:a16="http://schemas.microsoft.com/office/drawing/2014/main" id="{C9794621-139E-FB00-8D4F-01B47B3A6D61}"/>
                </a:ext>
              </a:extLst>
            </p:cNvPr>
            <p:cNvSpPr txBox="1"/>
            <p:nvPr/>
          </p:nvSpPr>
          <p:spPr>
            <a:xfrm>
              <a:off x="0" y="-38100"/>
              <a:ext cx="5095428" cy="254572"/>
            </a:xfrm>
            <a:prstGeom prst="rect">
              <a:avLst/>
            </a:prstGeom>
            <a:grpFill/>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TextBox 8">
            <a:extLst>
              <a:ext uri="{FF2B5EF4-FFF2-40B4-BE49-F238E27FC236}">
                <a16:creationId xmlns:a16="http://schemas.microsoft.com/office/drawing/2014/main" id="{27D962B8-F153-15B7-57D2-8F553A89BC0A}"/>
              </a:ext>
            </a:extLst>
          </p:cNvPr>
          <p:cNvSpPr txBox="1"/>
          <p:nvPr/>
        </p:nvSpPr>
        <p:spPr>
          <a:xfrm>
            <a:off x="3149600" y="274018"/>
            <a:ext cx="5691452" cy="901465"/>
          </a:xfrm>
          <a:prstGeom prst="rect">
            <a:avLst/>
          </a:prstGeom>
        </p:spPr>
        <p:txBody>
          <a:bodyPr lIns="0" tIns="0" rIns="0" bIns="0" rtlCol="0" anchor="t">
            <a:spAutoFit/>
          </a:bodyPr>
          <a:lstStyle/>
          <a:p>
            <a:pPr algn="ctr" defTabSz="609630">
              <a:lnSpc>
                <a:spcPts val="7646"/>
              </a:lnSpc>
            </a:pPr>
            <a:r>
              <a:rPr lang="en-US" sz="4800" b="1" dirty="0">
                <a:solidFill>
                  <a:srgbClr val="1F497D">
                    <a:lumMod val="50000"/>
                  </a:srgbClr>
                </a:solidFill>
                <a:latin typeface="Aptos Display" panose="020B0004020202020204" pitchFamily="34" charset="0"/>
                <a:ea typeface="Century Gothic Paneuropean Bold"/>
                <a:cs typeface="Century Gothic Paneuropean Bold"/>
                <a:sym typeface="Century Gothic Paneuropean Bold"/>
              </a:rPr>
              <a:t>Causes of MS</a:t>
            </a:r>
          </a:p>
        </p:txBody>
      </p:sp>
      <p:sp>
        <p:nvSpPr>
          <p:cNvPr id="9" name="TextBox 9">
            <a:extLst>
              <a:ext uri="{FF2B5EF4-FFF2-40B4-BE49-F238E27FC236}">
                <a16:creationId xmlns:a16="http://schemas.microsoft.com/office/drawing/2014/main" id="{A1E5CC2E-6681-E0B5-90EC-11652A751C92}"/>
              </a:ext>
            </a:extLst>
          </p:cNvPr>
          <p:cNvSpPr txBox="1"/>
          <p:nvPr/>
        </p:nvSpPr>
        <p:spPr>
          <a:xfrm>
            <a:off x="1944410" y="2729097"/>
            <a:ext cx="8303181" cy="397866"/>
          </a:xfrm>
          <a:prstGeom prst="rect">
            <a:avLst/>
          </a:prstGeom>
        </p:spPr>
        <p:txBody>
          <a:bodyPr lIns="0" tIns="0" rIns="0" bIns="0" rtlCol="0" anchor="t">
            <a:spAutoFit/>
          </a:bodyPr>
          <a:lstStyle/>
          <a:p>
            <a:pPr algn="ctr" defTabSz="609630">
              <a:lnSpc>
                <a:spcPts val="3398"/>
              </a:lnSpc>
            </a:pPr>
            <a:endParaRPr lang="en-US" sz="2427">
              <a:solidFill>
                <a:srgbClr val="000000"/>
              </a:solidFill>
              <a:latin typeface="Century Gothic Paneuropean"/>
              <a:ea typeface="Century Gothic Paneuropean"/>
              <a:cs typeface="Century Gothic Paneuropean"/>
              <a:sym typeface="Century Gothic Paneuropean"/>
            </a:endParaRPr>
          </a:p>
        </p:txBody>
      </p:sp>
      <p:sp>
        <p:nvSpPr>
          <p:cNvPr id="10" name="Freeform 10">
            <a:extLst>
              <a:ext uri="{FF2B5EF4-FFF2-40B4-BE49-F238E27FC236}">
                <a16:creationId xmlns:a16="http://schemas.microsoft.com/office/drawing/2014/main" id="{9F1FA1C2-AE56-4A00-7D34-35F0297EA58D}"/>
              </a:ext>
            </a:extLst>
          </p:cNvPr>
          <p:cNvSpPr/>
          <p:nvPr/>
        </p:nvSpPr>
        <p:spPr>
          <a:xfrm flipH="1">
            <a:off x="11506201" y="2056782"/>
            <a:ext cx="3012471" cy="2626577"/>
          </a:xfrm>
          <a:custGeom>
            <a:avLst/>
            <a:gdLst/>
            <a:ahLst/>
            <a:cxnLst/>
            <a:rect l="l" t="t" r="r" b="b"/>
            <a:pathLst>
              <a:path w="4518707" h="3939865">
                <a:moveTo>
                  <a:pt x="4518707" y="0"/>
                </a:moveTo>
                <a:lnTo>
                  <a:pt x="0" y="0"/>
                </a:lnTo>
                <a:lnTo>
                  <a:pt x="0" y="3939864"/>
                </a:lnTo>
                <a:lnTo>
                  <a:pt x="4518707" y="3939864"/>
                </a:lnTo>
                <a:lnTo>
                  <a:pt x="451870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Freeform 11">
            <a:extLst>
              <a:ext uri="{FF2B5EF4-FFF2-40B4-BE49-F238E27FC236}">
                <a16:creationId xmlns:a16="http://schemas.microsoft.com/office/drawing/2014/main" id="{72345FAC-24BA-3AF5-82D6-68F8695C922C}"/>
              </a:ext>
            </a:extLst>
          </p:cNvPr>
          <p:cNvSpPr/>
          <p:nvPr/>
        </p:nvSpPr>
        <p:spPr>
          <a:xfrm>
            <a:off x="-2324388" y="2056782"/>
            <a:ext cx="3012471" cy="2626577"/>
          </a:xfrm>
          <a:custGeom>
            <a:avLst/>
            <a:gdLst/>
            <a:ahLst/>
            <a:cxnLst/>
            <a:rect l="l" t="t" r="r" b="b"/>
            <a:pathLst>
              <a:path w="4518707" h="3939865">
                <a:moveTo>
                  <a:pt x="0" y="0"/>
                </a:moveTo>
                <a:lnTo>
                  <a:pt x="4518707" y="0"/>
                </a:lnTo>
                <a:lnTo>
                  <a:pt x="4518707" y="3939864"/>
                </a:lnTo>
                <a:lnTo>
                  <a:pt x="0" y="3939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a:extLst>
              <a:ext uri="{FF2B5EF4-FFF2-40B4-BE49-F238E27FC236}">
                <a16:creationId xmlns:a16="http://schemas.microsoft.com/office/drawing/2014/main" id="{A3B4F425-DBC1-4066-7550-A05D8942F179}"/>
              </a:ext>
            </a:extLst>
          </p:cNvPr>
          <p:cNvGrpSpPr/>
          <p:nvPr/>
        </p:nvGrpSpPr>
        <p:grpSpPr>
          <a:xfrm>
            <a:off x="325562" y="-659780"/>
            <a:ext cx="720477" cy="1971123"/>
            <a:chOff x="0" y="0"/>
            <a:chExt cx="284633" cy="778715"/>
          </a:xfrm>
          <a:solidFill>
            <a:schemeClr val="accent1">
              <a:lumMod val="75000"/>
            </a:schemeClr>
          </a:solidFill>
        </p:grpSpPr>
        <p:sp>
          <p:nvSpPr>
            <p:cNvPr id="13" name="Freeform 13">
              <a:extLst>
                <a:ext uri="{FF2B5EF4-FFF2-40B4-BE49-F238E27FC236}">
                  <a16:creationId xmlns:a16="http://schemas.microsoft.com/office/drawing/2014/main" id="{556CE707-CF3E-62F9-CE94-D3F16B00E731}"/>
                </a:ext>
              </a:extLst>
            </p:cNvPr>
            <p:cNvSpPr/>
            <p:nvPr/>
          </p:nvSpPr>
          <p:spPr>
            <a:xfrm>
              <a:off x="0" y="0"/>
              <a:ext cx="284633" cy="778715"/>
            </a:xfrm>
            <a:custGeom>
              <a:avLst/>
              <a:gdLst/>
              <a:ahLst/>
              <a:cxnLst/>
              <a:rect l="l" t="t" r="r" b="b"/>
              <a:pathLst>
                <a:path w="284633" h="778715">
                  <a:moveTo>
                    <a:pt x="142316" y="0"/>
                  </a:moveTo>
                  <a:lnTo>
                    <a:pt x="142316" y="0"/>
                  </a:lnTo>
                  <a:cubicBezTo>
                    <a:pt x="220916" y="0"/>
                    <a:pt x="284633" y="63717"/>
                    <a:pt x="284633" y="142316"/>
                  </a:cubicBezTo>
                  <a:lnTo>
                    <a:pt x="284633" y="636399"/>
                  </a:lnTo>
                  <a:cubicBezTo>
                    <a:pt x="284633" y="714998"/>
                    <a:pt x="220916" y="778715"/>
                    <a:pt x="142316" y="778715"/>
                  </a:cubicBezTo>
                  <a:lnTo>
                    <a:pt x="142316" y="778715"/>
                  </a:lnTo>
                  <a:cubicBezTo>
                    <a:pt x="63717" y="778715"/>
                    <a:pt x="0" y="714998"/>
                    <a:pt x="0" y="636399"/>
                  </a:cubicBezTo>
                  <a:lnTo>
                    <a:pt x="0" y="142316"/>
                  </a:lnTo>
                  <a:cubicBezTo>
                    <a:pt x="0" y="63717"/>
                    <a:pt x="63717" y="0"/>
                    <a:pt x="142316" y="0"/>
                  </a:cubicBezTo>
                  <a:close/>
                </a:path>
              </a:pathLst>
            </a:custGeom>
            <a:grpFill/>
            <a:ln>
              <a:solidFill>
                <a:schemeClr val="accent1">
                  <a:lumMod val="75000"/>
                </a:schemeClr>
              </a:solidFill>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CE062DC6-4C34-B1AA-278A-F9AE146596F6}"/>
                </a:ext>
              </a:extLst>
            </p:cNvPr>
            <p:cNvSpPr txBox="1"/>
            <p:nvPr/>
          </p:nvSpPr>
          <p:spPr>
            <a:xfrm>
              <a:off x="0" y="-38100"/>
              <a:ext cx="284633" cy="816815"/>
            </a:xfrm>
            <a:prstGeom prst="rect">
              <a:avLst/>
            </a:prstGeom>
            <a:grpFill/>
            <a:ln>
              <a:solidFill>
                <a:schemeClr val="accent1">
                  <a:lumMod val="75000"/>
                </a:schemeClr>
              </a:solidFill>
            </a:ln>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6" name="TextBox 15">
            <a:extLst>
              <a:ext uri="{FF2B5EF4-FFF2-40B4-BE49-F238E27FC236}">
                <a16:creationId xmlns:a16="http://schemas.microsoft.com/office/drawing/2014/main" id="{ABF28521-B863-70F6-3EDB-F550020BF7E0}"/>
              </a:ext>
            </a:extLst>
          </p:cNvPr>
          <p:cNvSpPr txBox="1"/>
          <p:nvPr/>
        </p:nvSpPr>
        <p:spPr>
          <a:xfrm>
            <a:off x="1485296" y="1688944"/>
            <a:ext cx="9460390" cy="4278094"/>
          </a:xfrm>
          <a:prstGeom prst="rect">
            <a:avLst/>
          </a:prstGeom>
          <a:noFill/>
        </p:spPr>
        <p:txBody>
          <a:bodyPr wrap="square">
            <a:spAutoFit/>
          </a:bodyPr>
          <a:lstStyle/>
          <a:p>
            <a:pPr algn="just" defTabSz="609630"/>
            <a:r>
              <a:rPr lang="en-US" sz="1600" b="1" dirty="0">
                <a:solidFill>
                  <a:prstClr val="black"/>
                </a:solidFill>
                <a:latin typeface="Aptos Display" panose="020B0004020202020204" pitchFamily="34" charset="0"/>
              </a:rPr>
              <a:t>Genetic Susceptibility:</a:t>
            </a:r>
          </a:p>
          <a:p>
            <a:pPr algn="just" defTabSz="609630"/>
            <a:endParaRPr lang="en-US" sz="1600" b="1" dirty="0">
              <a:solidFill>
                <a:prstClr val="black"/>
              </a:solidFill>
              <a:latin typeface="Aptos Display" panose="020B0004020202020204" pitchFamily="34" charset="0"/>
            </a:endParaRPr>
          </a:p>
          <a:p>
            <a:pPr algn="just" defTabSz="609630"/>
            <a:r>
              <a:rPr lang="en-US" sz="1600" dirty="0">
                <a:solidFill>
                  <a:prstClr val="black"/>
                </a:solidFill>
                <a:latin typeface="Aptos Display" panose="020B0004020202020204" pitchFamily="34" charset="0"/>
              </a:rPr>
              <a:t>  - General population risk of developing MS: 1 in 1,000.</a:t>
            </a:r>
          </a:p>
          <a:p>
            <a:pPr algn="just" defTabSz="609630"/>
            <a:endParaRPr lang="en-US" sz="1600" dirty="0">
              <a:solidFill>
                <a:prstClr val="black"/>
              </a:solidFill>
              <a:latin typeface="Aptos Display" panose="020B0004020202020204" pitchFamily="34" charset="0"/>
            </a:endParaRPr>
          </a:p>
          <a:p>
            <a:pPr algn="just" defTabSz="609630"/>
            <a:r>
              <a:rPr lang="en-US" sz="1600" dirty="0">
                <a:solidFill>
                  <a:prstClr val="black"/>
                </a:solidFill>
                <a:latin typeface="Aptos Display" panose="020B0004020202020204" pitchFamily="34" charset="0"/>
              </a:rPr>
              <a:t>  - Risk increases to 20% in identical twins, highlighting the role of genetics.</a:t>
            </a:r>
          </a:p>
          <a:p>
            <a:pPr algn="just" defTabSz="609630"/>
            <a:endParaRPr lang="en-US" sz="1600" dirty="0">
              <a:solidFill>
                <a:prstClr val="black"/>
              </a:solidFill>
              <a:latin typeface="Aptos Display" panose="020B0004020202020204" pitchFamily="34" charset="0"/>
            </a:endParaRPr>
          </a:p>
          <a:p>
            <a:pPr algn="just" defTabSz="609630"/>
            <a:r>
              <a:rPr lang="en-US" sz="1600" b="1" dirty="0">
                <a:solidFill>
                  <a:prstClr val="black"/>
                </a:solidFill>
                <a:latin typeface="Aptos Display" panose="020B0004020202020204" pitchFamily="34" charset="0"/>
              </a:rPr>
              <a:t>Environmental Triggers:</a:t>
            </a:r>
          </a:p>
          <a:p>
            <a:pPr algn="just" defTabSz="609630"/>
            <a:endParaRPr lang="en-US" sz="1600" b="1" dirty="0">
              <a:solidFill>
                <a:prstClr val="black"/>
              </a:solidFill>
              <a:latin typeface="Aptos Display" panose="020B0004020202020204" pitchFamily="34" charset="0"/>
            </a:endParaRPr>
          </a:p>
          <a:p>
            <a:pPr algn="just" defTabSz="609630">
              <a:lnSpc>
                <a:spcPct val="150000"/>
              </a:lnSpc>
            </a:pPr>
            <a:r>
              <a:rPr lang="en-US" sz="1600" dirty="0">
                <a:solidFill>
                  <a:prstClr val="black"/>
                </a:solidFill>
                <a:latin typeface="Aptos Display" panose="020B0004020202020204" pitchFamily="34" charset="0"/>
              </a:rPr>
              <a:t>  - Vitamin D Deficiency: Lack of vitamin D linked to increased MS risk.</a:t>
            </a:r>
          </a:p>
          <a:p>
            <a:pPr algn="just" defTabSz="609630">
              <a:lnSpc>
                <a:spcPct val="150000"/>
              </a:lnSpc>
            </a:pPr>
            <a:r>
              <a:rPr lang="en-US" sz="1600" dirty="0">
                <a:solidFill>
                  <a:prstClr val="black"/>
                </a:solidFill>
                <a:latin typeface="Aptos Display" panose="020B0004020202020204" pitchFamily="34" charset="0"/>
              </a:rPr>
              <a:t>  - Sunlight Exposure: Insufficient sunlight correlates with higher MS prevalence.</a:t>
            </a:r>
          </a:p>
          <a:p>
            <a:pPr algn="just" defTabSz="609630">
              <a:lnSpc>
                <a:spcPct val="150000"/>
              </a:lnSpc>
            </a:pPr>
            <a:r>
              <a:rPr lang="en-US" sz="1600" dirty="0">
                <a:solidFill>
                  <a:prstClr val="black"/>
                </a:solidFill>
                <a:latin typeface="Aptos Display" panose="020B0004020202020204" pitchFamily="34" charset="0"/>
              </a:rPr>
              <a:t>  - Cigarette Smoking: Smoking identified as a significant risk factor.</a:t>
            </a:r>
          </a:p>
          <a:p>
            <a:pPr algn="just" defTabSz="609630">
              <a:lnSpc>
                <a:spcPct val="150000"/>
              </a:lnSpc>
            </a:pPr>
            <a:r>
              <a:rPr lang="en-US" sz="1600" dirty="0">
                <a:solidFill>
                  <a:prstClr val="black"/>
                </a:solidFill>
                <a:latin typeface="Aptos Display" panose="020B0004020202020204" pitchFamily="34" charset="0"/>
              </a:rPr>
              <a:t>  - Epstein-Barr Virus (EBV): Strong association between EBV infection and the development of MS. </a:t>
            </a:r>
          </a:p>
          <a:p>
            <a:pPr algn="just" defTabSz="609630"/>
            <a:endParaRPr lang="en-US" sz="1600" dirty="0">
              <a:solidFill>
                <a:prstClr val="black"/>
              </a:solidFill>
              <a:latin typeface="Aptos Display" panose="020B0004020202020204" pitchFamily="34" charset="0"/>
            </a:endParaRPr>
          </a:p>
          <a:p>
            <a:pPr algn="just" defTabSz="609630"/>
            <a:r>
              <a:rPr lang="en-US" sz="1600" b="1" dirty="0">
                <a:solidFill>
                  <a:prstClr val="black"/>
                </a:solidFill>
                <a:latin typeface="Aptos Display" panose="020B0004020202020204" pitchFamily="34" charset="0"/>
              </a:rPr>
              <a:t>Understanding the interplay of genetic and environmental factors is crucial in addressing MS risk and prevention.</a:t>
            </a:r>
            <a:endParaRPr lang="en-US" sz="1600" dirty="0">
              <a:solidFill>
                <a:srgbClr val="1F497D">
                  <a:lumMod val="50000"/>
                </a:srgbClr>
              </a:solidFill>
              <a:latin typeface="Aptos Display" panose="020B0004020202020204" pitchFamily="34" charset="0"/>
            </a:endParaRPr>
          </a:p>
        </p:txBody>
      </p:sp>
      <p:pic>
        <p:nvPicPr>
          <p:cNvPr id="7172" name="Picture 4" descr="Susceptibility">
            <a:extLst>
              <a:ext uri="{FF2B5EF4-FFF2-40B4-BE49-F238E27FC236}">
                <a16:creationId xmlns:a16="http://schemas.microsoft.com/office/drawing/2014/main" id="{C64DF889-3DBA-DAF4-91E5-E42AC0A670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486" y="85643"/>
            <a:ext cx="6586057" cy="370723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o you get enough vitamin D? Here's how ...">
            <a:extLst>
              <a:ext uri="{FF2B5EF4-FFF2-40B4-BE49-F238E27FC236}">
                <a16:creationId xmlns:a16="http://schemas.microsoft.com/office/drawing/2014/main" id="{86FE34AE-4F9E-5837-8EB2-B210F9D0F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0891" y="2616668"/>
            <a:ext cx="1156058" cy="7693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1E5A0C9-59DE-F6B1-FB61-E6496D41EAF7}"/>
              </a:ext>
            </a:extLst>
          </p:cNvPr>
          <p:cNvPicPr>
            <a:picLocks noChangeAspect="1"/>
          </p:cNvPicPr>
          <p:nvPr/>
        </p:nvPicPr>
        <p:blipFill>
          <a:blip r:embed="rId6"/>
          <a:srcRect l="41008"/>
          <a:stretch/>
        </p:blipFill>
        <p:spPr>
          <a:xfrm>
            <a:off x="10271782" y="1715761"/>
            <a:ext cx="829837" cy="540136"/>
          </a:xfrm>
          <a:prstGeom prst="rect">
            <a:avLst/>
          </a:prstGeom>
        </p:spPr>
      </p:pic>
    </p:spTree>
    <p:extLst>
      <p:ext uri="{BB962C8B-B14F-4D97-AF65-F5344CB8AC3E}">
        <p14:creationId xmlns:p14="http://schemas.microsoft.com/office/powerpoint/2010/main" val="317789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98d5f8-0fb8-4b1e-83c5-39d85ccda9be" xsi:nil="true"/>
    <lcf76f155ced4ddcb4097134ff3c332f xmlns="1bfda866-3bcc-4fcb-9815-94815483ce06">
      <Terms xmlns="http://schemas.microsoft.com/office/infopath/2007/PartnerControls"/>
    </lcf76f155ced4ddcb4097134ff3c332f>
    <SharedWithUsers xmlns="7698d5f8-0fb8-4b1e-83c5-39d85ccda9be">
      <UserInfo>
        <DisplayName>Pierce, Jennifer</DisplayName>
        <AccountId>103</AccountId>
        <AccountType/>
      </UserInfo>
      <UserInfo>
        <DisplayName>Rigler, Jessica</DisplayName>
        <AccountId>32</AccountId>
        <AccountType/>
      </UserInfo>
      <UserInfo>
        <DisplayName>Berg, Carla</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937CC4EABCF3419AFF8A1C248C5C8F" ma:contentTypeVersion="15" ma:contentTypeDescription="Create a new document." ma:contentTypeScope="" ma:versionID="1b2296ce2a4d4d09540ef446b4d886e3">
  <xsd:schema xmlns:xsd="http://www.w3.org/2001/XMLSchema" xmlns:xs="http://www.w3.org/2001/XMLSchema" xmlns:p="http://schemas.microsoft.com/office/2006/metadata/properties" xmlns:ns2="1bfda866-3bcc-4fcb-9815-94815483ce06" xmlns:ns3="7698d5f8-0fb8-4b1e-83c5-39d85ccda9be" targetNamespace="http://schemas.microsoft.com/office/2006/metadata/properties" ma:root="true" ma:fieldsID="0f9549801e439f262a8590c1daf317bb" ns2:_="" ns3:_="">
    <xsd:import namespace="1bfda866-3bcc-4fcb-9815-94815483ce06"/>
    <xsd:import namespace="7698d5f8-0fb8-4b1e-83c5-39d85ccda9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a866-3bcc-4fcb-9815-94815483c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b9920fe-e746-4f88-96e3-624b3003ca8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98d5f8-0fb8-4b1e-83c5-39d85ccda9b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4f61f8e-5c40-4997-9913-01440d6a882a}" ma:internalName="TaxCatchAll" ma:showField="CatchAllData" ma:web="7698d5f8-0fb8-4b1e-83c5-39d85ccda9b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EA42C-1B7E-4D69-AAC1-3E1346625882}">
  <ds:schemaRefs>
    <ds:schemaRef ds:uri="ba62b402-704a-4989-8522-44dfd5de42d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c41297-be34-4f1d-ab58-df3c1538b164"/>
    <ds:schemaRef ds:uri="http://www.w3.org/XML/1998/namespace"/>
    <ds:schemaRef ds:uri="http://purl.org/dc/dcmitype/"/>
  </ds:schemaRefs>
</ds:datastoreItem>
</file>

<file path=customXml/itemProps2.xml><?xml version="1.0" encoding="utf-8"?>
<ds:datastoreItem xmlns:ds="http://schemas.openxmlformats.org/officeDocument/2006/customXml" ds:itemID="{4A79D318-F7E1-462E-BC98-A52BFEF6292E}">
  <ds:schemaRefs>
    <ds:schemaRef ds:uri="http://schemas.microsoft.com/sharepoint/v3/contenttype/forms"/>
  </ds:schemaRefs>
</ds:datastoreItem>
</file>

<file path=customXml/itemProps3.xml><?xml version="1.0" encoding="utf-8"?>
<ds:datastoreItem xmlns:ds="http://schemas.openxmlformats.org/officeDocument/2006/customXml" ds:itemID="{89EA7949-A083-43F0-B174-C936669D74A8}"/>
</file>

<file path=docProps/app.xml><?xml version="1.0" encoding="utf-8"?>
<Properties xmlns="http://schemas.openxmlformats.org/officeDocument/2006/extended-properties" xmlns:vt="http://schemas.openxmlformats.org/officeDocument/2006/docPropsVTypes">
  <Template>office theme</Template>
  <TotalTime>3470</TotalTime>
  <Words>2592</Words>
  <Application>Microsoft Office PowerPoint</Application>
  <PresentationFormat>Widescreen</PresentationFormat>
  <Paragraphs>200</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Aptos Display</vt:lpstr>
      <vt:lpstr>Arial</vt:lpstr>
      <vt:lpstr>Calibri</vt:lpstr>
      <vt:lpstr>Calibri Light</vt:lpstr>
      <vt:lpstr>Century Gothic</vt:lpstr>
      <vt:lpstr>Century Gothic Paneuropean</vt:lpstr>
      <vt:lpstr>Century Gothic Paneuropean Bold</vt:lpstr>
      <vt:lpstr>Daytona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Carla</dc:creator>
  <cp:lastModifiedBy>Pierce, Jennifer</cp:lastModifiedBy>
  <cp:revision>8</cp:revision>
  <dcterms:created xsi:type="dcterms:W3CDTF">2023-02-27T19:48:59Z</dcterms:created>
  <dcterms:modified xsi:type="dcterms:W3CDTF">2025-01-07T22:48:16Z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0x01010038937CC4EABCF3419AFF8A1C248C5C8F</vt:lpwstr>
  </property>
  <property fmtid="{D5CDD505-2E9C-101B-9397-08002B2CF9AE}" pid="3" name="MediaServiceImageTags">
    <vt:lpwstr/>
  </property>
</Properties>
</file>